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uCi8ruwJAaVBfsas2M3/G07Ro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c59669cfb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6c59669cfb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c59669cfb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6c59669cfb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b942541d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b942541d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b942541d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b942541d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6c59669cfb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6c59669cfb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b942541d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b942541d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6c59669cf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6c59669cf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66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b942541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b942541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c59669cfb_3_29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g6c59669cfb_3_29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2" name="Google Shape;12;g6c59669cfb_3_29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EDA11F"/>
              </a:buClr>
              <a:buSzPts val="2800"/>
              <a:buFont typeface="Montserrat"/>
              <a:buChar char="•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96918A"/>
              </a:buClr>
              <a:buSzPts val="2400"/>
              <a:buFont typeface="Montserrat"/>
              <a:buChar char="–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DA11F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6918A"/>
              </a:buClr>
              <a:buSzPts val="1800"/>
              <a:buFont typeface="Montserrat"/>
              <a:buChar char="–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DA11F"/>
              </a:buClr>
              <a:buSzPts val="1600"/>
              <a:buFont typeface="Montserrat"/>
              <a:buChar char="»"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3" name="Google Shape;13;g6c59669cfb_3_29"/>
          <p:cNvCxnSpPr/>
          <p:nvPr/>
        </p:nvCxnSpPr>
        <p:spPr>
          <a:xfrm>
            <a:off x="581550" y="981700"/>
            <a:ext cx="11028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6c59669cfb_3_59"/>
          <p:cNvSpPr txBox="1"/>
          <p:nvPr/>
        </p:nvSpPr>
        <p:spPr>
          <a:xfrm>
            <a:off x="3283050" y="2196900"/>
            <a:ext cx="5342100" cy="24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latin typeface="Montserrat"/>
                <a:ea typeface="Montserrat"/>
                <a:cs typeface="Montserrat"/>
                <a:sym typeface="Montserrat"/>
              </a:rPr>
              <a:t>TAM 7 </a:t>
            </a:r>
            <a:endParaRPr sz="5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ontserrat"/>
                <a:ea typeface="Montserrat"/>
                <a:cs typeface="Montserrat"/>
                <a:sym typeface="Montserrat"/>
              </a:rPr>
              <a:t>Bulk Deliveries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ontserrat"/>
                <a:ea typeface="Montserrat"/>
                <a:cs typeface="Montserrat"/>
                <a:sym typeface="Montserrat"/>
              </a:rPr>
              <a:t>&amp; Forecasting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g6c59669cfb_3_59"/>
          <p:cNvSpPr/>
          <p:nvPr/>
        </p:nvSpPr>
        <p:spPr>
          <a:xfrm>
            <a:off x="9133475" y="526400"/>
            <a:ext cx="2464200" cy="246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85750" dist="142875" dir="25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g6c59669cfb_3_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69500" y="868749"/>
            <a:ext cx="1792149" cy="1779500"/>
          </a:xfrm>
          <a:prstGeom prst="rect">
            <a:avLst/>
          </a:prstGeom>
          <a:noFill/>
          <a:ln>
            <a:noFill/>
          </a:ln>
          <a:effectLst>
            <a:outerShdw blurRad="42863" dist="19050" dir="16200000" algn="bl" rotWithShape="0">
              <a:srgbClr val="434343">
                <a:alpha val="64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c59669cfb_3_11"/>
          <p:cNvSpPr txBox="1">
            <a:spLocks noGrp="1"/>
          </p:cNvSpPr>
          <p:nvPr>
            <p:ph type="title"/>
          </p:nvPr>
        </p:nvSpPr>
        <p:spPr>
          <a:xfrm>
            <a:off x="454500" y="29718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3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6c59669cfb_3_11"/>
          <p:cNvSpPr txBox="1"/>
          <p:nvPr/>
        </p:nvSpPr>
        <p:spPr>
          <a:xfrm>
            <a:off x="215650" y="6515100"/>
            <a:ext cx="11649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</a:pPr>
            <a:r>
              <a:rPr lang="en-US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All rights reserved.  TrackAbout Inc.  </a:t>
            </a:r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g6c59669cfb_3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650" y="6054898"/>
            <a:ext cx="2889554" cy="646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51000">
              <a:srgbClr val="FFFFFF">
                <a:alpha val="0"/>
              </a:srgbClr>
            </a:gs>
            <a:gs pos="73000">
              <a:srgbClr val="FDDDA5"/>
            </a:gs>
            <a:gs pos="100000">
              <a:srgbClr val="EDA11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712575" y="1569025"/>
            <a:ext cx="58023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the user types in “60” for Volume Delivered and then attempts to proceed by selecting Next…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bulk tank logic recalls the Max Capacity value from the registration process and alerts the user if an error is encountered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1975" y="1437061"/>
            <a:ext cx="2895515" cy="462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Logic for Bulk Delivery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7243275" y="1714925"/>
            <a:ext cx="3072900" cy="7638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4160200" y="1802350"/>
            <a:ext cx="2989200" cy="3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DA11F"/>
                </a:solidFill>
              </a:rPr>
              <a:t>2.</a:t>
            </a:r>
            <a:r>
              <a:rPr lang="en-US" sz="1800"/>
              <a:t>	If user scans a bulk 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tank that belongs to 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different customer…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notification will appear letting them know which customer they had selected and who the bulk tank belongs to</a:t>
            </a:r>
            <a:endParaRPr sz="1800"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000" y="1459000"/>
            <a:ext cx="2445502" cy="38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Additional Logic for Bulk Delivery</a:t>
            </a: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500" y="2111475"/>
            <a:ext cx="2432400" cy="38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455100" y="1331100"/>
            <a:ext cx="41370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	Once user has selected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the Customer and Order #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653625" y="2647800"/>
            <a:ext cx="423300" cy="381850"/>
            <a:chOff x="4682700" y="4343150"/>
            <a:chExt cx="423300" cy="381850"/>
          </a:xfrm>
        </p:grpSpPr>
        <p:sp>
          <p:nvSpPr>
            <p:cNvPr id="156" name="Google Shape;156;p4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4682700" y="4343150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8" name="Google Shape;158;p4"/>
          <p:cNvSpPr txBox="1"/>
          <p:nvPr/>
        </p:nvSpPr>
        <p:spPr>
          <a:xfrm>
            <a:off x="6149100" y="5630825"/>
            <a:ext cx="543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★★★  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the instance is set to scan assets first (instead of inputting customer and order information), and they scan a bulk tank, it will auto fill in the customer that the delivery is being made to  </a:t>
            </a:r>
            <a:r>
              <a:rPr lang="en-US" sz="1200" b="1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★★★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9" name="Google Shape;159;p4"/>
          <p:cNvGrpSpPr/>
          <p:nvPr/>
        </p:nvGrpSpPr>
        <p:grpSpPr>
          <a:xfrm>
            <a:off x="7149400" y="3195175"/>
            <a:ext cx="423300" cy="381850"/>
            <a:chOff x="4682700" y="4343150"/>
            <a:chExt cx="423300" cy="381850"/>
          </a:xfrm>
        </p:grpSpPr>
        <p:sp>
          <p:nvSpPr>
            <p:cNvPr id="160" name="Google Shape;160;p4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Performing a Return</a:t>
            </a:r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1"/>
          </p:nvPr>
        </p:nvSpPr>
        <p:spPr>
          <a:xfrm>
            <a:off x="334950" y="1468325"/>
            <a:ext cx="2781000" cy="13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If a user scans a bulk tank and selects the Return option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552" y="1510690"/>
            <a:ext cx="2586844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8075" y="1468325"/>
            <a:ext cx="2586850" cy="4113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4"/>
          <p:cNvGrpSpPr/>
          <p:nvPr/>
        </p:nvGrpSpPr>
        <p:grpSpPr>
          <a:xfrm flipH="1">
            <a:off x="5560800" y="2394475"/>
            <a:ext cx="457650" cy="403325"/>
            <a:chOff x="4648350" y="4321675"/>
            <a:chExt cx="457650" cy="403325"/>
          </a:xfrm>
        </p:grpSpPr>
        <p:sp>
          <p:nvSpPr>
            <p:cNvPr id="171" name="Google Shape;171;p14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2" name="Google Shape;172;p14"/>
            <p:cNvSpPr txBox="1"/>
            <p:nvPr/>
          </p:nvSpPr>
          <p:spPr>
            <a:xfrm>
              <a:off x="4648350" y="4321675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3" name="Google Shape;173;p14"/>
          <p:cNvSpPr txBox="1"/>
          <p:nvPr/>
        </p:nvSpPr>
        <p:spPr>
          <a:xfrm>
            <a:off x="6078764" y="1877600"/>
            <a:ext cx="3129000" cy="2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	A drop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down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alert will appear to notify the user that they are performing an 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uncommon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9209025" y="1706875"/>
            <a:ext cx="2704800" cy="6876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14"/>
          <p:cNvGrpSpPr/>
          <p:nvPr/>
        </p:nvGrpSpPr>
        <p:grpSpPr>
          <a:xfrm>
            <a:off x="8728700" y="1658800"/>
            <a:ext cx="423300" cy="381850"/>
            <a:chOff x="4682700" y="4343150"/>
            <a:chExt cx="423300" cy="381850"/>
          </a:xfrm>
        </p:grpSpPr>
        <p:sp>
          <p:nvSpPr>
            <p:cNvPr id="176" name="Google Shape;176;p14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Bulk Delivery Record - Summary View</a:t>
            </a:r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429350" y="1389250"/>
            <a:ext cx="2635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Summary view for the record, shows the volume that had been delivered </a:t>
            </a:r>
            <a:endParaRPr sz="3000"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1975" y="1389250"/>
            <a:ext cx="8545527" cy="4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/>
          <p:nvPr/>
        </p:nvSpPr>
        <p:spPr>
          <a:xfrm>
            <a:off x="10463225" y="4849625"/>
            <a:ext cx="600900" cy="48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Bulk Delivery Record: Detailed View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29184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Detailed view shows that exactly 27.5 cubic meters of product were delivered 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9427" y="1293926"/>
            <a:ext cx="8640250" cy="420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/>
          <p:nvPr/>
        </p:nvSpPr>
        <p:spPr>
          <a:xfrm>
            <a:off x="9673575" y="2948400"/>
            <a:ext cx="884100" cy="48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Bulk Tanks and Lot Numbers</a:t>
            </a: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7072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/>
              <a:t>Bulk Tanks can and will have multiple lot numbers within them</a:t>
            </a: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These differ from cylinder or tote types of assets since they are only ever assigned one lot number at any given time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/>
              <a:t>Lot numbers for bulk tanks are still important to collect in order to account for deliveries at different dates</a:t>
            </a: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***Our current lot search tools don’t work yet with this. </a:t>
            </a: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7575" y="1371597"/>
            <a:ext cx="2998900" cy="477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c59669cfb_1_65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Bulk Forecasting Reporting</a:t>
            </a:r>
            <a:endParaRPr/>
          </a:p>
        </p:txBody>
      </p:sp>
      <p:sp>
        <p:nvSpPr>
          <p:cNvPr id="206" name="Google Shape;206;g6c59669cfb_1_65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35706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/>
              <a:t>Bulk Tank Forecasting settings can be located under:</a:t>
            </a:r>
            <a:endParaRPr sz="259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b="1"/>
              <a:t>Bulk Forecasting Options</a:t>
            </a:r>
            <a:endParaRPr b="1"/>
          </a:p>
        </p:txBody>
      </p:sp>
      <p:pic>
        <p:nvPicPr>
          <p:cNvPr id="207" name="Google Shape;207;g6c59669cfb_1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277" y="1462375"/>
            <a:ext cx="6771125" cy="44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c59669cfb_1_74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Bulk Forecasting </a:t>
            </a:r>
            <a:endParaRPr/>
          </a:p>
        </p:txBody>
      </p:sp>
      <p:sp>
        <p:nvSpPr>
          <p:cNvPr id="213" name="Google Shape;213;g6c59669cfb_1_74"/>
          <p:cNvSpPr txBox="1">
            <a:spLocks noGrp="1"/>
          </p:cNvSpPr>
          <p:nvPr>
            <p:ph type="body" idx="1"/>
          </p:nvPr>
        </p:nvSpPr>
        <p:spPr>
          <a:xfrm>
            <a:off x="206175" y="1483200"/>
            <a:ext cx="6858000" cy="24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/>
              <a:t>Three important pages are:</a:t>
            </a:r>
            <a:endParaRPr sz="259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  <a:p>
            <a:pPr marL="1257300" lvl="2" indent="-38036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90"/>
              <a:buChar char="■"/>
            </a:pPr>
            <a:r>
              <a:rPr lang="en-US" sz="2590"/>
              <a:t>Add Bulk Tank Forecast Model</a:t>
            </a:r>
            <a:endParaRPr sz="2590"/>
          </a:p>
          <a:p>
            <a:pPr marL="1257300" lvl="2" indent="-3803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Char char="■"/>
            </a:pPr>
            <a:r>
              <a:rPr lang="en-US" sz="2590"/>
              <a:t>Bulk Tank Forecasting Report</a:t>
            </a:r>
            <a:endParaRPr sz="2590"/>
          </a:p>
          <a:p>
            <a:pPr marL="1257300" lvl="2" indent="-3803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Char char="■"/>
            </a:pPr>
            <a:r>
              <a:rPr lang="en-US" sz="2590"/>
              <a:t>List Bulk Tank Forecast Models</a:t>
            </a:r>
            <a:endParaRPr sz="2590"/>
          </a:p>
        </p:txBody>
      </p:sp>
      <p:pic>
        <p:nvPicPr>
          <p:cNvPr id="214" name="Google Shape;214;g6c59669cfb_1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325" y="2690875"/>
            <a:ext cx="4156264" cy="27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b942541da_0_58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 Bulk Tank Forecast Model</a:t>
            </a:r>
            <a:endParaRPr/>
          </a:p>
        </p:txBody>
      </p:sp>
      <p:sp>
        <p:nvSpPr>
          <p:cNvPr id="220" name="Google Shape;220;g7b942541da_0_58"/>
          <p:cNvSpPr txBox="1">
            <a:spLocks noGrp="1"/>
          </p:cNvSpPr>
          <p:nvPr>
            <p:ph type="body" idx="1"/>
          </p:nvPr>
        </p:nvSpPr>
        <p:spPr>
          <a:xfrm>
            <a:off x="609600" y="1337250"/>
            <a:ext cx="53217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g7b942541da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350" y="1535250"/>
            <a:ext cx="49339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b942541da_0_63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Bulk Tank Forecasting Report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27" name="Google Shape;227;g7b942541da_0_63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2276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g7b942541da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500" y="1371600"/>
            <a:ext cx="4063499" cy="270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7b942541da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175" y="4072450"/>
            <a:ext cx="812716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c59669cfb_1_48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 is Bulk Delivery?</a:t>
            </a:r>
            <a:endParaRPr b="1"/>
          </a:p>
        </p:txBody>
      </p:sp>
      <p:sp>
        <p:nvSpPr>
          <p:cNvPr id="27" name="Google Shape;27;g6c59669cfb_1_48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7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Used to track deliveries of bulk products (liquid CO</a:t>
            </a:r>
            <a:r>
              <a:rPr lang="en-US" sz="2400" baseline="-25000"/>
              <a:t>2</a:t>
            </a:r>
            <a:r>
              <a:rPr lang="en-US" sz="2400"/>
              <a:t>, liquid oxygen, etc.) into tanks that are located at customer sites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1371600" lvl="2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Supports printed delivery confirmation to customers on the spot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Delivery data can be integrated back into business systems for billing purposes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Forecasting is used to predict when a customer will need to be resupplied</a:t>
            </a:r>
            <a:endParaRPr sz="18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/>
              <a:t>Three Steps:</a:t>
            </a:r>
            <a:endParaRPr sz="2200"/>
          </a:p>
          <a:p>
            <a:pPr marL="1371600" lvl="2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Registering New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Performing Bulk Delivery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Forecasting</a:t>
            </a: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/>
              <a:t>Feature is available for:  Standard and POD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b942541da_0_68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List Bulk Tank Forecast Models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35" name="Google Shape;235;g7b942541da_0_68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4557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g7b942541da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325" y="1713250"/>
            <a:ext cx="6719699" cy="189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set up Bulk Delivery</a:t>
            </a:r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/>
              <a:t>Once TrackAbout enables the Bulk Delivery Module, there are two required setups:</a:t>
            </a:r>
            <a:endParaRPr sz="238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514350" lvl="2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■"/>
            </a:pPr>
            <a:r>
              <a:rPr lang="en-US" sz="2380"/>
              <a:t>Setup Asset (Type) Classifications</a:t>
            </a:r>
            <a:endParaRPr sz="238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/>
          </a:p>
          <a:p>
            <a:pPr marL="514350" lvl="2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■"/>
            </a:pPr>
            <a:r>
              <a:rPr lang="en-US" sz="2380"/>
              <a:t>Map Product Code to </a:t>
            </a:r>
            <a:endParaRPr sz="238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/>
              <a:t>match Asset Type</a:t>
            </a:r>
            <a:endParaRPr sz="238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750" y="2228400"/>
            <a:ext cx="2620250" cy="436700"/>
          </a:xfrm>
          <a:prstGeom prst="rect">
            <a:avLst/>
          </a:prstGeom>
          <a:noFill/>
          <a:ln>
            <a:noFill/>
          </a:ln>
          <a:effectLst>
            <a:outerShdw blurRad="285750" dist="190500" dir="2880000" algn="bl" rotWithShape="0">
              <a:srgbClr val="000000">
                <a:alpha val="77000"/>
              </a:srgbClr>
            </a:outerShdw>
          </a:effectLst>
        </p:spPr>
      </p:pic>
      <p:pic>
        <p:nvPicPr>
          <p:cNvPr id="35" name="Google Shape;3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650" y="2999850"/>
            <a:ext cx="4860400" cy="3369651"/>
          </a:xfrm>
          <a:prstGeom prst="rect">
            <a:avLst/>
          </a:prstGeom>
          <a:noFill/>
          <a:ln>
            <a:noFill/>
          </a:ln>
          <a:effectLst>
            <a:outerShdw blurRad="285750" dist="190500" dir="2880000" algn="bl" rotWithShape="0">
              <a:srgbClr val="000000">
                <a:alpha val="77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D471D61-7709-411D-87C4-8A3C4EB22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7" b="69838"/>
          <a:stretch/>
        </p:blipFill>
        <p:spPr>
          <a:xfrm>
            <a:off x="3023866" y="2462881"/>
            <a:ext cx="2520529" cy="14017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EF631-78F1-4EBA-B28C-BEE907AFF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8" b="82654"/>
          <a:stretch/>
        </p:blipFill>
        <p:spPr>
          <a:xfrm>
            <a:off x="3023866" y="4172192"/>
            <a:ext cx="2520529" cy="74444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8FF2BE7-A990-4B2F-8BA5-D8B0EBF19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0" b="83486"/>
          <a:stretch/>
        </p:blipFill>
        <p:spPr>
          <a:xfrm>
            <a:off x="2999189" y="5237577"/>
            <a:ext cx="2545206" cy="69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D92C985-FA60-4D5B-9A52-47A8BA35E8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47" b="31008"/>
          <a:stretch/>
        </p:blipFill>
        <p:spPr>
          <a:xfrm>
            <a:off x="6056456" y="2457867"/>
            <a:ext cx="2569176" cy="34772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ABF9D17-832B-421B-9768-00D58417CA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" t="3333" r="3294" b="25503"/>
          <a:stretch/>
        </p:blipFill>
        <p:spPr>
          <a:xfrm>
            <a:off x="198818" y="2457867"/>
            <a:ext cx="2297195" cy="34772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0" name="Google Shape;40;g6c59669cfb_1_53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Register Bulk Tanks</a:t>
            </a:r>
            <a:endParaRPr/>
          </a:p>
        </p:txBody>
      </p:sp>
      <p:sp>
        <p:nvSpPr>
          <p:cNvPr id="41" name="Google Shape;41;g6c59669cfb_1_53"/>
          <p:cNvSpPr txBox="1">
            <a:spLocks noGrp="1"/>
          </p:cNvSpPr>
          <p:nvPr>
            <p:ph type="body" idx="1"/>
          </p:nvPr>
        </p:nvSpPr>
        <p:spPr>
          <a:xfrm>
            <a:off x="269687" y="1424431"/>
            <a:ext cx="25065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solidFill>
                  <a:srgbClr val="EDA11F"/>
                </a:solidFill>
                <a:sym typeface="Arial"/>
              </a:rPr>
              <a:t>1. </a:t>
            </a:r>
            <a:r>
              <a:rPr lang="en-US" sz="2000" dirty="0"/>
              <a:t>Add New		</a:t>
            </a:r>
            <a:endParaRPr sz="2000" dirty="0"/>
          </a:p>
        </p:txBody>
      </p:sp>
      <p:grpSp>
        <p:nvGrpSpPr>
          <p:cNvPr id="43" name="Google Shape;43;g6c59669cfb_1_53"/>
          <p:cNvGrpSpPr/>
          <p:nvPr/>
        </p:nvGrpSpPr>
        <p:grpSpPr>
          <a:xfrm>
            <a:off x="1028898" y="4004190"/>
            <a:ext cx="423300" cy="381850"/>
            <a:chOff x="4682700" y="4343150"/>
            <a:chExt cx="423300" cy="381850"/>
          </a:xfrm>
        </p:grpSpPr>
        <p:sp>
          <p:nvSpPr>
            <p:cNvPr id="44" name="Google Shape;44;g6c59669cfb_1_53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g6c59669cfb_1_53"/>
            <p:cNvSpPr txBox="1"/>
            <p:nvPr/>
          </p:nvSpPr>
          <p:spPr>
            <a:xfrm>
              <a:off x="4682700" y="4343150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" name="Google Shape;47;g6c59669cfb_1_53"/>
          <p:cNvGrpSpPr/>
          <p:nvPr/>
        </p:nvGrpSpPr>
        <p:grpSpPr>
          <a:xfrm>
            <a:off x="2617150" y="3047150"/>
            <a:ext cx="423300" cy="381850"/>
            <a:chOff x="4682700" y="4343150"/>
            <a:chExt cx="423300" cy="381850"/>
          </a:xfrm>
        </p:grpSpPr>
        <p:sp>
          <p:nvSpPr>
            <p:cNvPr id="48" name="Google Shape;48;g6c59669cfb_1_53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g6c59669cfb_1_53"/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0" name="Google Shape;50;g6c59669cfb_1_53"/>
          <p:cNvSpPr txBox="1"/>
          <p:nvPr/>
        </p:nvSpPr>
        <p:spPr>
          <a:xfrm>
            <a:off x="2945921" y="1177764"/>
            <a:ext cx="35964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U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Add Barcode or SN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Select Product Code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Select Ownership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 dirty="0"/>
          </a:p>
        </p:txBody>
      </p:sp>
      <p:grpSp>
        <p:nvGrpSpPr>
          <p:cNvPr id="52" name="Google Shape;52;g6c59669cfb_1_53"/>
          <p:cNvGrpSpPr/>
          <p:nvPr/>
        </p:nvGrpSpPr>
        <p:grpSpPr>
          <a:xfrm>
            <a:off x="5697377" y="2781903"/>
            <a:ext cx="423300" cy="381850"/>
            <a:chOff x="4682700" y="4343150"/>
            <a:chExt cx="423300" cy="381850"/>
          </a:xfrm>
        </p:grpSpPr>
        <p:sp>
          <p:nvSpPr>
            <p:cNvPr id="53" name="Google Shape;53;g6c59669cfb_1_53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54;g6c59669cfb_1_53"/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5.</a:t>
              </a:r>
              <a:endParaRPr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A8F5A93-3EE3-4132-85CC-30173A2778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98" b="28389"/>
          <a:stretch/>
        </p:blipFill>
        <p:spPr>
          <a:xfrm>
            <a:off x="9063799" y="2457866"/>
            <a:ext cx="2572211" cy="36013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5" name="Google Shape;55;g6c59669cfb_1_53"/>
          <p:cNvSpPr txBox="1"/>
          <p:nvPr/>
        </p:nvSpPr>
        <p:spPr>
          <a:xfrm>
            <a:off x="5951693" y="1429757"/>
            <a:ext cx="308743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Submit Attributes </a:t>
            </a:r>
            <a:endParaRPr sz="2000" dirty="0"/>
          </a:p>
        </p:txBody>
      </p:sp>
      <p:grpSp>
        <p:nvGrpSpPr>
          <p:cNvPr id="32" name="Google Shape;47;g6c59669cfb_1_53">
            <a:extLst>
              <a:ext uri="{FF2B5EF4-FFF2-40B4-BE49-F238E27FC236}">
                <a16:creationId xmlns:a16="http://schemas.microsoft.com/office/drawing/2014/main" id="{F1536561-6DA8-454C-AC37-4466EFAED411}"/>
              </a:ext>
            </a:extLst>
          </p:cNvPr>
          <p:cNvGrpSpPr/>
          <p:nvPr/>
        </p:nvGrpSpPr>
        <p:grpSpPr>
          <a:xfrm>
            <a:off x="2633566" y="4443938"/>
            <a:ext cx="423300" cy="381850"/>
            <a:chOff x="4682700" y="4343150"/>
            <a:chExt cx="423300" cy="381850"/>
          </a:xfrm>
        </p:grpSpPr>
        <p:sp>
          <p:nvSpPr>
            <p:cNvPr id="33" name="Google Shape;48;g6c59669cfb_1_53">
              <a:extLst>
                <a:ext uri="{FF2B5EF4-FFF2-40B4-BE49-F238E27FC236}">
                  <a16:creationId xmlns:a16="http://schemas.microsoft.com/office/drawing/2014/main" id="{1F81FDE1-2A4F-4DE1-AF7A-7C4F24AA59BB}"/>
                </a:ext>
              </a:extLst>
            </p:cNvPr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" name="Google Shape;49;g6c59669cfb_1_53">
              <a:extLst>
                <a:ext uri="{FF2B5EF4-FFF2-40B4-BE49-F238E27FC236}">
                  <a16:creationId xmlns:a16="http://schemas.microsoft.com/office/drawing/2014/main" id="{BA57D9A3-FFEE-4AB6-885E-975FBC5EAA39}"/>
                </a:ext>
              </a:extLst>
            </p:cNvPr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</a:t>
              </a:r>
              <a:endParaRPr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5" name="Google Shape;52;g6c59669cfb_1_53">
            <a:extLst>
              <a:ext uri="{FF2B5EF4-FFF2-40B4-BE49-F238E27FC236}">
                <a16:creationId xmlns:a16="http://schemas.microsoft.com/office/drawing/2014/main" id="{C9C7534B-D54A-4BEF-A7C0-6069D4B741DF}"/>
              </a:ext>
            </a:extLst>
          </p:cNvPr>
          <p:cNvGrpSpPr/>
          <p:nvPr/>
        </p:nvGrpSpPr>
        <p:grpSpPr>
          <a:xfrm>
            <a:off x="2608889" y="5467184"/>
            <a:ext cx="423300" cy="381850"/>
            <a:chOff x="4682700" y="4343150"/>
            <a:chExt cx="423300" cy="381850"/>
          </a:xfrm>
        </p:grpSpPr>
        <p:sp>
          <p:nvSpPr>
            <p:cNvPr id="36" name="Google Shape;53;g6c59669cfb_1_53">
              <a:extLst>
                <a:ext uri="{FF2B5EF4-FFF2-40B4-BE49-F238E27FC236}">
                  <a16:creationId xmlns:a16="http://schemas.microsoft.com/office/drawing/2014/main" id="{9F18A8C5-20D2-4807-A8EE-5B44F8893040}"/>
                </a:ext>
              </a:extLst>
            </p:cNvPr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54;g6c59669cfb_1_53">
              <a:extLst>
                <a:ext uri="{FF2B5EF4-FFF2-40B4-BE49-F238E27FC236}">
                  <a16:creationId xmlns:a16="http://schemas.microsoft.com/office/drawing/2014/main" id="{991A72A3-067B-4B16-B257-D2D82E873915}"/>
                </a:ext>
              </a:extLst>
            </p:cNvPr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</a:t>
              </a:r>
              <a:endParaRPr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8" name="Google Shape;55;g6c59669cfb_1_53">
            <a:extLst>
              <a:ext uri="{FF2B5EF4-FFF2-40B4-BE49-F238E27FC236}">
                <a16:creationId xmlns:a16="http://schemas.microsoft.com/office/drawing/2014/main" id="{5EA684C4-F79E-43EC-A2B8-548427EFCDB8}"/>
              </a:ext>
            </a:extLst>
          </p:cNvPr>
          <p:cNvSpPr txBox="1"/>
          <p:nvPr/>
        </p:nvSpPr>
        <p:spPr>
          <a:xfrm>
            <a:off x="9707033" y="1468732"/>
            <a:ext cx="308743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Save </a:t>
            </a:r>
            <a:endParaRPr sz="2000" dirty="0"/>
          </a:p>
        </p:txBody>
      </p:sp>
      <p:grpSp>
        <p:nvGrpSpPr>
          <p:cNvPr id="39" name="Google Shape;52;g6c59669cfb_1_53">
            <a:extLst>
              <a:ext uri="{FF2B5EF4-FFF2-40B4-BE49-F238E27FC236}">
                <a16:creationId xmlns:a16="http://schemas.microsoft.com/office/drawing/2014/main" id="{42C39584-CD7A-4EDA-8021-9CB0DB8549BB}"/>
              </a:ext>
            </a:extLst>
          </p:cNvPr>
          <p:cNvGrpSpPr/>
          <p:nvPr/>
        </p:nvGrpSpPr>
        <p:grpSpPr>
          <a:xfrm>
            <a:off x="10860448" y="2344157"/>
            <a:ext cx="423300" cy="381850"/>
            <a:chOff x="4682700" y="4343150"/>
            <a:chExt cx="423300" cy="381850"/>
          </a:xfrm>
        </p:grpSpPr>
        <p:sp>
          <p:nvSpPr>
            <p:cNvPr id="56" name="Google Shape;53;g6c59669cfb_1_53">
              <a:extLst>
                <a:ext uri="{FF2B5EF4-FFF2-40B4-BE49-F238E27FC236}">
                  <a16:creationId xmlns:a16="http://schemas.microsoft.com/office/drawing/2014/main" id="{32895E92-C445-4DA9-B0B3-4662FFE5FA5B}"/>
                </a:ext>
              </a:extLst>
            </p:cNvPr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54;g6c59669cfb_1_53">
              <a:extLst>
                <a:ext uri="{FF2B5EF4-FFF2-40B4-BE49-F238E27FC236}">
                  <a16:creationId xmlns:a16="http://schemas.microsoft.com/office/drawing/2014/main" id="{97135053-A296-47EC-B2A9-16DBC5A5444A}"/>
                </a:ext>
              </a:extLst>
            </p:cNvPr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6.</a:t>
              </a:r>
              <a:endParaRPr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9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Simple Delivery Process</a:t>
            </a: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395025" y="1371600"/>
            <a:ext cx="109728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Select “Delivery”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Type, Select, or Scan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■"/>
            </a:pPr>
            <a:r>
              <a:rPr lang="en-US"/>
              <a:t>Customer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■"/>
            </a:pPr>
            <a:r>
              <a:rPr lang="en-US"/>
              <a:t>Order #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■"/>
            </a:pPr>
            <a:r>
              <a:rPr lang="en-US"/>
              <a:t>PO Order</a:t>
            </a:r>
            <a:endParaRPr/>
          </a:p>
          <a:p>
            <a:pPr marL="1371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Done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0658" y="1371601"/>
            <a:ext cx="3180748" cy="50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325" y="1378750"/>
            <a:ext cx="3180750" cy="50256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3"/>
          <p:cNvGrpSpPr/>
          <p:nvPr/>
        </p:nvGrpSpPr>
        <p:grpSpPr>
          <a:xfrm>
            <a:off x="4682700" y="4343150"/>
            <a:ext cx="423300" cy="381850"/>
            <a:chOff x="4682700" y="4343150"/>
            <a:chExt cx="423300" cy="381850"/>
          </a:xfrm>
        </p:grpSpPr>
        <p:sp>
          <p:nvSpPr>
            <p:cNvPr id="65" name="Google Shape;65;p3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3"/>
            <p:cNvSpPr txBox="1"/>
            <p:nvPr/>
          </p:nvSpPr>
          <p:spPr>
            <a:xfrm>
              <a:off x="4682700" y="4343150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7952950" y="1916550"/>
            <a:ext cx="423300" cy="381850"/>
            <a:chOff x="4682700" y="4343150"/>
            <a:chExt cx="423300" cy="381850"/>
          </a:xfrm>
        </p:grpSpPr>
        <p:sp>
          <p:nvSpPr>
            <p:cNvPr id="68" name="Google Shape;68;p3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0628150" y="1433775"/>
            <a:ext cx="423300" cy="303900"/>
          </a:xfrm>
          <a:prstGeom prst="homePlat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ffectLst>
            <a:outerShdw blurRad="285750" dist="190500" dir="288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0618950" y="1353350"/>
            <a:ext cx="3945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Process when Bulk Tank is Scanned</a:t>
            </a: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"/>
          </p:nvPr>
        </p:nvSpPr>
        <p:spPr>
          <a:xfrm>
            <a:off x="742513" y="1328125"/>
            <a:ext cx="29097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Scan or type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barcode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52" y="2206200"/>
            <a:ext cx="2361825" cy="37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3875" y="2683449"/>
            <a:ext cx="2361825" cy="374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9249" y="2686802"/>
            <a:ext cx="2361825" cy="37381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 txBox="1"/>
          <p:nvPr/>
        </p:nvSpPr>
        <p:spPr>
          <a:xfrm>
            <a:off x="3743338" y="1358438"/>
            <a:ext cx="40254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Select Ship means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“Fill” a bulk tank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/>
          <p:nvPr/>
        </p:nvSpPr>
        <p:spPr>
          <a:xfrm>
            <a:off x="7798325" y="1288225"/>
            <a:ext cx="3983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Complete the bulk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delivery details</a:t>
            </a:r>
            <a:endParaRPr/>
          </a:p>
        </p:txBody>
      </p:sp>
      <p:grpSp>
        <p:nvGrpSpPr>
          <p:cNvPr id="83" name="Google Shape;83;p5"/>
          <p:cNvGrpSpPr/>
          <p:nvPr/>
        </p:nvGrpSpPr>
        <p:grpSpPr>
          <a:xfrm>
            <a:off x="665750" y="2554550"/>
            <a:ext cx="423300" cy="381850"/>
            <a:chOff x="4682700" y="4343150"/>
            <a:chExt cx="423300" cy="381850"/>
          </a:xfrm>
        </p:grpSpPr>
        <p:sp>
          <p:nvSpPr>
            <p:cNvPr id="84" name="Google Shape;84;p5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85;p5"/>
            <p:cNvSpPr txBox="1"/>
            <p:nvPr/>
          </p:nvSpPr>
          <p:spPr>
            <a:xfrm>
              <a:off x="4682700" y="4343150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6" name="Google Shape;86;p5"/>
          <p:cNvGrpSpPr/>
          <p:nvPr/>
        </p:nvGrpSpPr>
        <p:grpSpPr>
          <a:xfrm>
            <a:off x="4545400" y="3428250"/>
            <a:ext cx="423300" cy="381850"/>
            <a:chOff x="4682700" y="4343150"/>
            <a:chExt cx="423300" cy="381850"/>
          </a:xfrm>
        </p:grpSpPr>
        <p:sp>
          <p:nvSpPr>
            <p:cNvPr id="87" name="Google Shape;87;p5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5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8279900" y="3122588"/>
            <a:ext cx="423300" cy="381850"/>
            <a:chOff x="4682700" y="4343150"/>
            <a:chExt cx="423300" cy="381850"/>
          </a:xfrm>
        </p:grpSpPr>
        <p:sp>
          <p:nvSpPr>
            <p:cNvPr id="90" name="Google Shape;90;p5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Collecting Volumes</a:t>
            </a:r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4798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Users have two options for recording the volume delivered to a bulk tank</a:t>
            </a:r>
            <a:endParaRPr sz="2600"/>
          </a:p>
          <a:p>
            <a:pPr marL="3429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sz="18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Manual entry </a:t>
            </a:r>
            <a:endParaRPr sz="2400"/>
          </a:p>
          <a:p>
            <a:pPr marL="1371600" lvl="2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Record Exact Volume</a:t>
            </a: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4000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400"/>
              <a:t>Calculated Value</a:t>
            </a:r>
            <a:r>
              <a:rPr lang="en-US" sz="1800"/>
              <a:t> </a:t>
            </a:r>
            <a:endParaRPr sz="1800"/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Select </a:t>
            </a:r>
            <a:r>
              <a:rPr lang="en-US" sz="2000" b="1"/>
              <a:t>“Collect Initial / End Volume”</a:t>
            </a:r>
            <a:r>
              <a:rPr lang="en-US" sz="2000"/>
              <a:t> from bottom right</a:t>
            </a:r>
            <a:endParaRPr sz="2000"/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Then input the Initial Volume and the End Volume</a:t>
            </a:r>
            <a:endParaRPr sz="1800"/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9741" y="2058948"/>
            <a:ext cx="2478733" cy="393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5703" y="2058948"/>
            <a:ext cx="2464200" cy="393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>
            <a:off x="3330300" y="5872375"/>
            <a:ext cx="8861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★★★  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application will remember which option was used for future deliveries  </a:t>
            </a:r>
            <a:r>
              <a:rPr lang="en-US" b="1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★★★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/>
          </a:p>
        </p:txBody>
      </p:sp>
      <p:grpSp>
        <p:nvGrpSpPr>
          <p:cNvPr id="101" name="Google Shape;101;p9"/>
          <p:cNvGrpSpPr/>
          <p:nvPr/>
        </p:nvGrpSpPr>
        <p:grpSpPr>
          <a:xfrm>
            <a:off x="5351125" y="2547000"/>
            <a:ext cx="423300" cy="381850"/>
            <a:chOff x="4682700" y="4343150"/>
            <a:chExt cx="423300" cy="381850"/>
          </a:xfrm>
        </p:grpSpPr>
        <p:sp>
          <p:nvSpPr>
            <p:cNvPr id="102" name="Google Shape;102;p9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" name="Google Shape;103;p9"/>
            <p:cNvSpPr txBox="1"/>
            <p:nvPr/>
          </p:nvSpPr>
          <p:spPr>
            <a:xfrm>
              <a:off x="4682700" y="4343150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4" name="Google Shape;104;p9"/>
          <p:cNvGrpSpPr/>
          <p:nvPr/>
        </p:nvGrpSpPr>
        <p:grpSpPr>
          <a:xfrm>
            <a:off x="8490425" y="2501275"/>
            <a:ext cx="423300" cy="381850"/>
            <a:chOff x="4682700" y="4343150"/>
            <a:chExt cx="423300" cy="381850"/>
          </a:xfrm>
        </p:grpSpPr>
        <p:sp>
          <p:nvSpPr>
            <p:cNvPr id="105" name="Google Shape;105;p9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9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8490425" y="3125750"/>
            <a:ext cx="423300" cy="381850"/>
            <a:chOff x="4682700" y="4343150"/>
            <a:chExt cx="423300" cy="381850"/>
          </a:xfrm>
        </p:grpSpPr>
        <p:sp>
          <p:nvSpPr>
            <p:cNvPr id="108" name="Google Shape;108;p9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9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515150" y="1783600"/>
            <a:ext cx="64032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Ship and Return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12573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Regular (Scanned) Assets</a:t>
            </a:r>
            <a:endParaRPr sz="3000"/>
          </a:p>
          <a:p>
            <a:pPr marL="12573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Not-Scanned Assets </a:t>
            </a:r>
            <a:endParaRPr sz="3000"/>
          </a:p>
          <a:p>
            <a:pPr marL="12573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Bulk Tanks</a:t>
            </a:r>
            <a:endParaRPr sz="3000"/>
          </a:p>
          <a:p>
            <a:pPr marL="342900" lvl="0" indent="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All on the same Order</a:t>
            </a: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575" y="1461337"/>
            <a:ext cx="2923976" cy="462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Seamless Delivery Experience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b942541da_0_12"/>
          <p:cNvSpPr txBox="1">
            <a:spLocks noGrp="1"/>
          </p:cNvSpPr>
          <p:nvPr>
            <p:ph type="title"/>
          </p:nvPr>
        </p:nvSpPr>
        <p:spPr>
          <a:xfrm>
            <a:off x="609600" y="114300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Easy Corrections and Modifications</a:t>
            </a:r>
            <a:endParaRPr/>
          </a:p>
        </p:txBody>
      </p:sp>
      <p:sp>
        <p:nvSpPr>
          <p:cNvPr id="122" name="Google Shape;122;g7b942541da_0_12"/>
          <p:cNvSpPr txBox="1">
            <a:spLocks noGrp="1"/>
          </p:cNvSpPr>
          <p:nvPr>
            <p:ph type="body" idx="1"/>
          </p:nvPr>
        </p:nvSpPr>
        <p:spPr>
          <a:xfrm>
            <a:off x="210950" y="1396725"/>
            <a:ext cx="4053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Select </a:t>
            </a:r>
            <a:r>
              <a:rPr lang="en-US" sz="2400"/>
              <a:t>the Bulk Tank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g7b942541da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288" y="2672150"/>
            <a:ext cx="2297425" cy="36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7b942541da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5425" y="2479836"/>
            <a:ext cx="2297426" cy="365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7b942541da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288" y="2157198"/>
            <a:ext cx="2332893" cy="368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7b942541da_0_12"/>
          <p:cNvSpPr txBox="1"/>
          <p:nvPr/>
        </p:nvSpPr>
        <p:spPr>
          <a:xfrm>
            <a:off x="8798075" y="1416975"/>
            <a:ext cx="2883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g7b942541da_0_12"/>
          <p:cNvGrpSpPr/>
          <p:nvPr/>
        </p:nvGrpSpPr>
        <p:grpSpPr>
          <a:xfrm>
            <a:off x="339000" y="4117725"/>
            <a:ext cx="423300" cy="381850"/>
            <a:chOff x="4682700" y="4343150"/>
            <a:chExt cx="423300" cy="381850"/>
          </a:xfrm>
        </p:grpSpPr>
        <p:sp>
          <p:nvSpPr>
            <p:cNvPr id="128" name="Google Shape;128;g7b942541da_0_12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g7b942541da_0_12"/>
            <p:cNvSpPr txBox="1"/>
            <p:nvPr/>
          </p:nvSpPr>
          <p:spPr>
            <a:xfrm>
              <a:off x="4682700" y="4343150"/>
              <a:ext cx="366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0" name="Google Shape;130;g7b942541da_0_12"/>
          <p:cNvSpPr txBox="1"/>
          <p:nvPr/>
        </p:nvSpPr>
        <p:spPr>
          <a:xfrm>
            <a:off x="4343088" y="1416963"/>
            <a:ext cx="40254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Edit the Volume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Delivered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g7b942541da_0_12"/>
          <p:cNvSpPr txBox="1"/>
          <p:nvPr/>
        </p:nvSpPr>
        <p:spPr>
          <a:xfrm>
            <a:off x="8692698" y="1256625"/>
            <a:ext cx="34272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DA11F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Also modify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Lot Number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g7b942541da_0_12"/>
          <p:cNvGrpSpPr/>
          <p:nvPr/>
        </p:nvGrpSpPr>
        <p:grpSpPr>
          <a:xfrm>
            <a:off x="4600200" y="3060225"/>
            <a:ext cx="423300" cy="381850"/>
            <a:chOff x="4682700" y="4343150"/>
            <a:chExt cx="423300" cy="381850"/>
          </a:xfrm>
        </p:grpSpPr>
        <p:sp>
          <p:nvSpPr>
            <p:cNvPr id="133" name="Google Shape;133;g7b942541da_0_12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g7b942541da_0_12"/>
            <p:cNvSpPr txBox="1"/>
            <p:nvPr/>
          </p:nvSpPr>
          <p:spPr>
            <a:xfrm>
              <a:off x="4682700" y="4343150"/>
              <a:ext cx="3945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5" name="Google Shape;135;g7b942541da_0_12"/>
          <p:cNvGrpSpPr/>
          <p:nvPr/>
        </p:nvGrpSpPr>
        <p:grpSpPr>
          <a:xfrm>
            <a:off x="8548325" y="3352788"/>
            <a:ext cx="423300" cy="381850"/>
            <a:chOff x="4682700" y="4343150"/>
            <a:chExt cx="423300" cy="381850"/>
          </a:xfrm>
        </p:grpSpPr>
        <p:sp>
          <p:nvSpPr>
            <p:cNvPr id="136" name="Google Shape;136;g7b942541da_0_12"/>
            <p:cNvSpPr/>
            <p:nvPr/>
          </p:nvSpPr>
          <p:spPr>
            <a:xfrm>
              <a:off x="4682700" y="4421100"/>
              <a:ext cx="423300" cy="303900"/>
            </a:xfrm>
            <a:prstGeom prst="homePlat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outerShdw blurRad="285750" dist="190500" dir="2880000" algn="bl" rotWithShape="0">
                <a:srgbClr val="000000">
                  <a:alpha val="7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1</a:t>
              </a:r>
              <a:endPara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g7b942541da_0_12"/>
            <p:cNvSpPr txBox="1"/>
            <p:nvPr/>
          </p:nvSpPr>
          <p:spPr>
            <a:xfrm>
              <a:off x="4682700" y="4343150"/>
              <a:ext cx="390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rackAbout Theme">
  <a:themeElements>
    <a:clrScheme name="Custom 1">
      <a:dk1>
        <a:srgbClr val="000000"/>
      </a:dk1>
      <a:lt1>
        <a:srgbClr val="FFFFFF"/>
      </a:lt1>
      <a:dk2>
        <a:srgbClr val="8C8299"/>
      </a:dk2>
      <a:lt2>
        <a:srgbClr val="EEECE1"/>
      </a:lt2>
      <a:accent1>
        <a:srgbClr val="BF910C"/>
      </a:accent1>
      <a:accent2>
        <a:srgbClr val="605677"/>
      </a:accent2>
      <a:accent3>
        <a:srgbClr val="8C8299"/>
      </a:accent3>
      <a:accent4>
        <a:srgbClr val="8064A2"/>
      </a:accent4>
      <a:accent5>
        <a:srgbClr val="FFFFFF"/>
      </a:accent5>
      <a:accent6>
        <a:srgbClr val="FFFFFF"/>
      </a:accent6>
      <a:hlink>
        <a:srgbClr val="0000B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692</Words>
  <Application>Microsoft Office PowerPoint</Application>
  <PresentationFormat>Widescreen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Montserrat</vt:lpstr>
      <vt:lpstr>TrackAbout Theme</vt:lpstr>
      <vt:lpstr>PowerPoint Presentation</vt:lpstr>
      <vt:lpstr>What is Bulk Delivery?</vt:lpstr>
      <vt:lpstr>How to set up Bulk Delivery</vt:lpstr>
      <vt:lpstr>How to Register Bulk Tanks</vt:lpstr>
      <vt:lpstr>Simple Delivery Process</vt:lpstr>
      <vt:lpstr>Process when Bulk Tank is Scanned</vt:lpstr>
      <vt:lpstr>Collecting Volumes</vt:lpstr>
      <vt:lpstr>Seamless Delivery Experience</vt:lpstr>
      <vt:lpstr>Easy Corrections and Modifications</vt:lpstr>
      <vt:lpstr>Logic for Bulk Delivery</vt:lpstr>
      <vt:lpstr>Additional Logic for Bulk Delivery</vt:lpstr>
      <vt:lpstr>Performing a Return</vt:lpstr>
      <vt:lpstr>Bulk Delivery Record - Summary View</vt:lpstr>
      <vt:lpstr>Bulk Delivery Record: Detailed View</vt:lpstr>
      <vt:lpstr>Bulk Tanks and Lot Numbers</vt:lpstr>
      <vt:lpstr>Bulk Forecasting Reporting</vt:lpstr>
      <vt:lpstr>Bulk Forecasting </vt:lpstr>
      <vt:lpstr>Add Bulk Tank Forecast Model</vt:lpstr>
      <vt:lpstr>Bulk Tank Forecasting Report</vt:lpstr>
      <vt:lpstr>List Bulk Tank Forecast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Wolowicz</dc:creator>
  <cp:lastModifiedBy>Eric Herrmann</cp:lastModifiedBy>
  <cp:revision>6</cp:revision>
  <dcterms:created xsi:type="dcterms:W3CDTF">2019-12-10T23:14:39Z</dcterms:created>
  <dcterms:modified xsi:type="dcterms:W3CDTF">2020-12-10T21:29:28Z</dcterms:modified>
</cp:coreProperties>
</file>