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520" r:id="rId2"/>
    <p:sldId id="665" r:id="rId3"/>
    <p:sldId id="666" r:id="rId4"/>
    <p:sldId id="654" r:id="rId5"/>
    <p:sldId id="667" r:id="rId6"/>
    <p:sldId id="668" r:id="rId7"/>
    <p:sldId id="669" r:id="rId8"/>
    <p:sldId id="656" r:id="rId9"/>
    <p:sldId id="670" r:id="rId10"/>
    <p:sldId id="671" r:id="rId11"/>
    <p:sldId id="672" r:id="rId12"/>
    <p:sldId id="657" r:id="rId13"/>
    <p:sldId id="659" r:id="rId14"/>
    <p:sldId id="673" r:id="rId15"/>
    <p:sldId id="674" r:id="rId16"/>
    <p:sldId id="675" r:id="rId17"/>
    <p:sldId id="676" r:id="rId18"/>
    <p:sldId id="660" r:id="rId19"/>
    <p:sldId id="677" r:id="rId20"/>
    <p:sldId id="681" r:id="rId21"/>
    <p:sldId id="662" r:id="rId22"/>
    <p:sldId id="678" r:id="rId23"/>
    <p:sldId id="682" r:id="rId24"/>
    <p:sldId id="680" r:id="rId25"/>
    <p:sldId id="684" r:id="rId26"/>
    <p:sldId id="685" r:id="rId27"/>
    <p:sldId id="686" r:id="rId28"/>
    <p:sldId id="663" r:id="rId29"/>
    <p:sldId id="664" r:id="rId30"/>
    <p:sldId id="687" r:id="rId31"/>
    <p:sldId id="688" r:id="rId32"/>
    <p:sldId id="689" r:id="rId33"/>
    <p:sldId id="690" r:id="rId34"/>
    <p:sldId id="691" r:id="rId35"/>
    <p:sldId id="693" r:id="rId36"/>
    <p:sldId id="692" r:id="rId37"/>
    <p:sldId id="694" r:id="rId38"/>
    <p:sldId id="695" r:id="rId39"/>
    <p:sldId id="696" r:id="rId40"/>
    <p:sldId id="697" r:id="rId41"/>
    <p:sldId id="698" r:id="rId4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Span" initials="CS" lastIdx="1" clrIdx="0">
    <p:extLst>
      <p:ext uri="{19B8F6BF-5375-455C-9EA6-DF929625EA0E}">
        <p15:presenceInfo xmlns:p15="http://schemas.microsoft.com/office/powerpoint/2012/main" userId="S-1-5-21-828589816-3612146374-2660614669-61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0000"/>
    <a:srgbClr val="EDA11F"/>
    <a:srgbClr val="FDDDA5"/>
    <a:srgbClr val="EDEBE8"/>
    <a:srgbClr val="96918A"/>
    <a:srgbClr val="222222"/>
    <a:srgbClr val="BF9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85211" autoAdjust="0"/>
  </p:normalViewPr>
  <p:slideViewPr>
    <p:cSldViewPr>
      <p:cViewPr varScale="1">
        <p:scale>
          <a:sx n="77" d="100"/>
          <a:sy n="77" d="100"/>
        </p:scale>
        <p:origin x="1194" y="9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DB0496DB-B42A-4569-96C5-18FD02A50631}" type="datetimeFigureOut">
              <a:rPr lang="en-US" smtClean="0"/>
              <a:t>3/6/2018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0F2D28B-5AEE-4F1F-8072-1358B4047917}" type="slidenum">
              <a:rPr lang="en-US" smtClean="0"/>
              <a:t>‹#›</a:t>
            </a:fld>
            <a:endParaRPr lang="en-US"/>
          </a:p>
        </p:txBody>
      </p:sp>
    </p:spTree>
    <p:extLst>
      <p:ext uri="{BB962C8B-B14F-4D97-AF65-F5344CB8AC3E}">
        <p14:creationId xmlns:p14="http://schemas.microsoft.com/office/powerpoint/2010/main" val="2304705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E2F8E28-B69E-439D-9290-A91F816A99E4}" type="datetimeFigureOut">
              <a:rPr lang="en-US" smtClean="0"/>
              <a:pPr/>
              <a:t>3/6/2018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1F4F50A-B0D4-42B9-BAD0-E362006F7BF1}" type="slidenum">
              <a:rPr lang="en-US" smtClean="0"/>
              <a:pPr/>
              <a:t>‹#›</a:t>
            </a:fld>
            <a:endParaRPr lang="en-US" dirty="0"/>
          </a:p>
        </p:txBody>
      </p:sp>
    </p:spTree>
    <p:extLst>
      <p:ext uri="{BB962C8B-B14F-4D97-AF65-F5344CB8AC3E}">
        <p14:creationId xmlns:p14="http://schemas.microsoft.com/office/powerpoint/2010/main" val="266280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F4F50A-B0D4-42B9-BAD0-E362006F7BF1}" type="slidenum">
              <a:rPr lang="en-US" smtClean="0"/>
              <a:pPr/>
              <a:t>1</a:t>
            </a:fld>
            <a:endParaRPr lang="en-US" dirty="0"/>
          </a:p>
        </p:txBody>
      </p:sp>
    </p:spTree>
    <p:extLst>
      <p:ext uri="{BB962C8B-B14F-4D97-AF65-F5344CB8AC3E}">
        <p14:creationId xmlns:p14="http://schemas.microsoft.com/office/powerpoint/2010/main" val="517259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3962400"/>
            <a:ext cx="5486400" cy="9144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 Presented by</a:t>
            </a:r>
          </a:p>
        </p:txBody>
      </p:sp>
      <p:sp>
        <p:nvSpPr>
          <p:cNvPr id="12" name="Title 11"/>
          <p:cNvSpPr>
            <a:spLocks noGrp="1"/>
          </p:cNvSpPr>
          <p:nvPr>
            <p:ph type="title" hasCustomPrompt="1"/>
          </p:nvPr>
        </p:nvSpPr>
        <p:spPr>
          <a:xfrm>
            <a:off x="1828800" y="2514600"/>
            <a:ext cx="5486400" cy="1295400"/>
          </a:xfrm>
        </p:spPr>
        <p:txBody>
          <a:bodyPr>
            <a:noAutofit/>
          </a:bodyPr>
          <a:lstStyle>
            <a:lvl1pPr>
              <a:defRPr sz="4000" baseline="0">
                <a:latin typeface="+mn-lt"/>
              </a:defRPr>
            </a:lvl1pPr>
          </a:lstStyle>
          <a:p>
            <a:r>
              <a:rPr lang="en-US" dirty="0"/>
              <a:t>Title</a:t>
            </a:r>
          </a:p>
        </p:txBody>
      </p:sp>
      <p:sp>
        <p:nvSpPr>
          <p:cNvPr id="2" name="TextBox 1"/>
          <p:cNvSpPr txBox="1"/>
          <p:nvPr userDrawn="1"/>
        </p:nvSpPr>
        <p:spPr>
          <a:xfrm>
            <a:off x="76200" y="6400800"/>
            <a:ext cx="3810000" cy="381000"/>
          </a:xfrm>
          <a:prstGeom prst="rect">
            <a:avLst/>
          </a:prstGeom>
          <a:solidFill>
            <a:schemeClr val="bg1"/>
          </a:solidFill>
        </p:spPr>
        <p:txBody>
          <a:bodyPr wrap="square" rtlCol="0">
            <a:spAutoFit/>
          </a:bodyPr>
          <a:lstStyle/>
          <a:p>
            <a:endParaRPr lang="en-US" dirty="0"/>
          </a:p>
        </p:txBody>
      </p:sp>
      <p:sp>
        <p:nvSpPr>
          <p:cNvPr id="6" name="Rectangle 5"/>
          <p:cNvSpPr/>
          <p:nvPr userDrawn="1"/>
        </p:nvSpPr>
        <p:spPr>
          <a:xfrm>
            <a:off x="0" y="0"/>
            <a:ext cx="9144000" cy="1600200"/>
          </a:xfrm>
          <a:prstGeom prst="rect">
            <a:avLst/>
          </a:prstGeom>
          <a:solidFill>
            <a:srgbClr val="EDA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6044692"/>
            <a:ext cx="2438400" cy="546608"/>
          </a:xfrm>
          <a:prstGeom prst="rect">
            <a:avLst/>
          </a:prstGeom>
        </p:spPr>
      </p:pic>
      <p:sp>
        <p:nvSpPr>
          <p:cNvPr id="9" name="TextBox 8"/>
          <p:cNvSpPr txBox="1"/>
          <p:nvPr userDrawn="1"/>
        </p:nvSpPr>
        <p:spPr>
          <a:xfrm>
            <a:off x="0" y="415379"/>
            <a:ext cx="9144000" cy="646331"/>
          </a:xfrm>
          <a:prstGeom prst="rect">
            <a:avLst/>
          </a:prstGeom>
          <a:noFill/>
        </p:spPr>
        <p:txBody>
          <a:bodyPr wrap="square" rtlCol="0">
            <a:spAutoFit/>
          </a:bodyPr>
          <a:lstStyle/>
          <a:p>
            <a:pPr algn="ctr"/>
            <a:r>
              <a:rPr lang="en-US" sz="3600" dirty="0"/>
              <a:t>Asset Tracking Software for</a:t>
            </a:r>
            <a:r>
              <a:rPr lang="en-US" sz="3600" baseline="0" dirty="0"/>
              <a:t> the Real World</a:t>
            </a:r>
            <a:endParaRPr lang="en-US" sz="3600" dirty="0"/>
          </a:p>
        </p:txBody>
      </p:sp>
      <p:cxnSp>
        <p:nvCxnSpPr>
          <p:cNvPr id="11" name="Straight Connector 10"/>
          <p:cNvCxnSpPr/>
          <p:nvPr userDrawn="1"/>
        </p:nvCxnSpPr>
        <p:spPr>
          <a:xfrm flipH="1">
            <a:off x="457200" y="1143000"/>
            <a:ext cx="8229600" cy="0"/>
          </a:xfrm>
          <a:prstGeom prst="line">
            <a:avLst/>
          </a:prstGeom>
          <a:ln w="25400">
            <a:solidFill>
              <a:srgbClr val="FDDD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101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98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68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516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626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163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131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47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627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811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79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rgbClr val="EDA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14300"/>
            <a:ext cx="8229600" cy="914400"/>
          </a:xfrm>
        </p:spPr>
        <p:txBody>
          <a:bodyPr>
            <a:norm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a:xfrm>
            <a:off x="457200" y="1371600"/>
            <a:ext cx="8229600" cy="4754563"/>
          </a:xfrm>
        </p:spPr>
        <p:txBody>
          <a:bodyPr/>
          <a:lstStyle>
            <a:lvl1pPr>
              <a:buClr>
                <a:srgbClr val="EDA11F"/>
              </a:buClr>
              <a:defRPr sz="2800">
                <a:latin typeface="+mn-lt"/>
              </a:defRPr>
            </a:lvl1pPr>
            <a:lvl2pPr>
              <a:buClr>
                <a:srgbClr val="96918A"/>
              </a:buClr>
              <a:defRPr sz="2400">
                <a:latin typeface="+mn-lt"/>
              </a:defRPr>
            </a:lvl2pPr>
            <a:lvl3pPr marL="1257300" indent="-342900">
              <a:buClr>
                <a:srgbClr val="EDA11F"/>
              </a:buClr>
              <a:buFont typeface="Arial" pitchFamily="34" charset="0"/>
              <a:buChar char="•"/>
              <a:defRPr sz="2000">
                <a:latin typeface="+mn-lt"/>
              </a:defRPr>
            </a:lvl3pPr>
            <a:lvl4pPr>
              <a:buClr>
                <a:srgbClr val="96918A"/>
              </a:buClr>
              <a:defRPr sz="1800">
                <a:latin typeface="+mn-lt"/>
              </a:defRPr>
            </a:lvl4pPr>
            <a:lvl5pPr>
              <a:buClr>
                <a:srgbClr val="EDA11F"/>
              </a:buCl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9660"/>
            <a:ext cx="1676400" cy="375794"/>
          </a:xfrm>
          <a:prstGeom prst="rect">
            <a:avLst/>
          </a:prstGeom>
        </p:spPr>
      </p:pic>
    </p:spTree>
    <p:extLst>
      <p:ext uri="{BB962C8B-B14F-4D97-AF65-F5344CB8AC3E}">
        <p14:creationId xmlns:p14="http://schemas.microsoft.com/office/powerpoint/2010/main" val="698997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800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518684"/>
          </a:xfrm>
          <a:prstGeom prst="rect">
            <a:avLst/>
          </a:prstGeom>
          <a:solidFill>
            <a:srgbClr val="EDA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2142"/>
            <a:ext cx="8229600" cy="914400"/>
          </a:xfrm>
        </p:spPr>
        <p:txBody>
          <a:bodyPr>
            <a:normAutofit/>
          </a:bodyPr>
          <a:lstStyle>
            <a:lvl1pPr>
              <a:defRPr sz="3600">
                <a:latin typeface="+mn-lt"/>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9660"/>
            <a:ext cx="1676400" cy="375794"/>
          </a:xfrm>
          <a:prstGeom prst="rect">
            <a:avLst/>
          </a:prstGeom>
        </p:spPr>
      </p:pic>
    </p:spTree>
    <p:extLst>
      <p:ext uri="{BB962C8B-B14F-4D97-AF65-F5344CB8AC3E}">
        <p14:creationId xmlns:p14="http://schemas.microsoft.com/office/powerpoint/2010/main" val="3362406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8762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38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58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6512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531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143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754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361950" y="6515100"/>
            <a:ext cx="49530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bg1">
                    <a:lumMod val="50000"/>
                  </a:schemeClr>
                </a:solidFill>
              </a:rPr>
              <a:t>All rights reserved.  </a:t>
            </a:r>
            <a:r>
              <a:rPr lang="en-US" sz="1000" dirty="0">
                <a:solidFill>
                  <a:schemeClr val="bg1">
                    <a:lumMod val="50000"/>
                  </a:schemeClr>
                </a:solidFill>
              </a:rPr>
              <a:t>TrackAbout</a:t>
            </a:r>
            <a:r>
              <a:rPr lang="en-US" sz="1000" baseline="0" dirty="0">
                <a:solidFill>
                  <a:schemeClr val="bg1">
                    <a:lumMod val="50000"/>
                  </a:schemeClr>
                </a:solidFill>
              </a:rPr>
              <a:t> Inc.  </a:t>
            </a:r>
            <a:endParaRPr lang="en-US" sz="1000" dirty="0">
              <a:solidFill>
                <a:schemeClr val="bg1">
                  <a:lumMod val="50000"/>
                </a:schemeClr>
              </a:solidFill>
            </a:endParaRPr>
          </a:p>
        </p:txBody>
      </p:sp>
    </p:spTree>
    <p:extLst>
      <p:ext uri="{BB962C8B-B14F-4D97-AF65-F5344CB8AC3E}">
        <p14:creationId xmlns:p14="http://schemas.microsoft.com/office/powerpoint/2010/main" val="785929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8"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ctr" defTabSz="914400" rtl="0" eaLnBrk="1" latinLnBrk="0" hangingPunct="1">
        <a:spcBef>
          <a:spcPct val="0"/>
        </a:spcBef>
        <a:buNone/>
        <a:defRPr sz="3600" kern="1200">
          <a:solidFill>
            <a:schemeClr val="tx1"/>
          </a:solidFill>
          <a:latin typeface="+mn-lt"/>
          <a:ea typeface="+mj-ea"/>
          <a:cs typeface="Arial" pitchFamily="34" charset="0"/>
        </a:defRPr>
      </a:lvl1pPr>
    </p:titleStyle>
    <p:bodyStyle>
      <a:lvl1pPr marL="342900" indent="-342900" algn="l" defTabSz="914400" rtl="0" eaLnBrk="1" latinLnBrk="0" hangingPunct="1">
        <a:spcBef>
          <a:spcPct val="20000"/>
        </a:spcBef>
        <a:buClr>
          <a:srgbClr val="EDA11F"/>
        </a:buClr>
        <a:buFont typeface="Calibri" pitchFamily="34" charset="0"/>
        <a:buChar char="•"/>
        <a:defRPr sz="3200" kern="1200">
          <a:solidFill>
            <a:schemeClr val="tx1"/>
          </a:solidFill>
          <a:latin typeface="+mn-lt"/>
          <a:ea typeface="+mn-ea"/>
          <a:cs typeface="Arial" pitchFamily="34" charset="0"/>
        </a:defRPr>
      </a:lvl1pPr>
      <a:lvl2pPr marL="742950" indent="-285750" algn="l" defTabSz="914400" rtl="0" eaLnBrk="1" latinLnBrk="0" hangingPunct="1">
        <a:spcBef>
          <a:spcPct val="20000"/>
        </a:spcBef>
        <a:buClr>
          <a:srgbClr val="96918A"/>
        </a:buClr>
        <a:buFont typeface="Arial" pitchFamily="34" charset="0"/>
        <a:buChar char="–"/>
        <a:defRPr sz="2800" kern="1200">
          <a:solidFill>
            <a:schemeClr val="tx1"/>
          </a:solidFill>
          <a:latin typeface="+mn-lt"/>
          <a:ea typeface="+mn-ea"/>
          <a:cs typeface="Arial" pitchFamily="34" charset="0"/>
        </a:defRPr>
      </a:lvl2pPr>
      <a:lvl3pPr marL="1143000" indent="-228600" algn="l" defTabSz="914400" rtl="0" eaLnBrk="1" latinLnBrk="0" hangingPunct="1">
        <a:spcBef>
          <a:spcPct val="20000"/>
        </a:spcBef>
        <a:buClr>
          <a:srgbClr val="EDA11F"/>
        </a:buClr>
        <a:buFont typeface="Arial" pitchFamily="34" charset="0"/>
        <a:buChar char="•"/>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Clr>
          <a:srgbClr val="96918A"/>
        </a:buClr>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Clr>
          <a:srgbClr val="EDA11F"/>
        </a:buClr>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029200" y="2057400"/>
            <a:ext cx="3486150" cy="403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baseline="0">
                <a:solidFill>
                  <a:schemeClr val="tx1"/>
                </a:solidFill>
                <a:latin typeface="+mn-lt"/>
                <a:ea typeface="+mj-ea"/>
                <a:cs typeface="Arial" pitchFamily="34" charset="0"/>
              </a:defRPr>
            </a:lvl1pPr>
          </a:lstStyle>
          <a:p>
            <a:endParaRPr lang="en-US" sz="4800" b="1" u="sng" dirty="0">
              <a:solidFill>
                <a:srgbClr val="000000"/>
              </a:solidFill>
            </a:endParaRPr>
          </a:p>
          <a:p>
            <a:endParaRPr lang="en-US" sz="4800" b="1" u="sng" dirty="0">
              <a:solidFill>
                <a:srgbClr val="000000"/>
              </a:solidFill>
            </a:endParaRPr>
          </a:p>
          <a:p>
            <a:r>
              <a:rPr lang="en-US" sz="3600" b="1" u="sng" dirty="0" smtClean="0">
                <a:solidFill>
                  <a:srgbClr val="000000"/>
                </a:solidFill>
              </a:rPr>
              <a:t>POD Smartphone Training Pack </a:t>
            </a:r>
            <a:endParaRPr lang="en-US" sz="3600" b="1" u="sng" dirty="0">
              <a:solidFill>
                <a:srgbClr val="000000"/>
              </a:solidFill>
            </a:endParaRPr>
          </a:p>
          <a:p>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a:p>
            <a:r>
              <a:rPr lang="en-US" sz="1800" dirty="0">
                <a:solidFill>
                  <a:srgbClr val="000000"/>
                </a:solidFill>
              </a:rPr>
              <a:t> </a:t>
            </a:r>
            <a:r>
              <a:rPr lang="en-US" sz="1800" dirty="0" smtClean="0">
                <a:solidFill>
                  <a:srgbClr val="000000"/>
                </a:solidFill>
              </a:rPr>
              <a:t>February 21, 2017</a:t>
            </a:r>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155" t="14624" r="30666" b="48889"/>
          <a:stretch/>
        </p:blipFill>
        <p:spPr>
          <a:xfrm>
            <a:off x="-76200" y="1600200"/>
            <a:ext cx="4724400" cy="5257800"/>
          </a:xfrm>
          <a:prstGeom prst="rect">
            <a:avLst/>
          </a:prstGeom>
        </p:spPr>
      </p:pic>
    </p:spTree>
    <p:extLst>
      <p:ext uri="{BB962C8B-B14F-4D97-AF65-F5344CB8AC3E}">
        <p14:creationId xmlns:p14="http://schemas.microsoft.com/office/powerpoint/2010/main" val="3263420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Items by Quantity</a:t>
            </a:r>
            <a:endParaRPr lang="en-US" dirty="0"/>
          </a:p>
        </p:txBody>
      </p:sp>
      <p:sp>
        <p:nvSpPr>
          <p:cNvPr id="3" name="Content Placeholder 2"/>
          <p:cNvSpPr>
            <a:spLocks noGrp="1"/>
          </p:cNvSpPr>
          <p:nvPr>
            <p:ph idx="1"/>
          </p:nvPr>
        </p:nvSpPr>
        <p:spPr>
          <a:xfrm>
            <a:off x="457200" y="1371600"/>
            <a:ext cx="3733800" cy="4754563"/>
          </a:xfrm>
        </p:spPr>
        <p:txBody>
          <a:bodyPr>
            <a:normAutofit/>
          </a:bodyPr>
          <a:lstStyle/>
          <a:p>
            <a:r>
              <a:rPr lang="en-US" sz="2400" dirty="0" smtClean="0"/>
              <a:t>When adding items (either hard goods/consumables or regular products) by product code and quantity only (without barcodes), the operator can tap on an existing line item to enter in the picked quantity   </a:t>
            </a:r>
            <a:endParaRPr lang="en-US" sz="2400" dirty="0"/>
          </a:p>
        </p:txBody>
      </p:sp>
      <p:pic>
        <p:nvPicPr>
          <p:cNvPr id="4" name="Picture 3"/>
          <p:cNvPicPr>
            <a:picLocks noChangeAspect="1"/>
          </p:cNvPicPr>
          <p:nvPr/>
        </p:nvPicPr>
        <p:blipFill>
          <a:blip r:embed="rId2"/>
          <a:stretch>
            <a:fillRect/>
          </a:stretch>
        </p:blipFill>
        <p:spPr>
          <a:xfrm>
            <a:off x="4158228" y="1600200"/>
            <a:ext cx="2294045" cy="4038600"/>
          </a:xfrm>
          <a:prstGeom prst="rect">
            <a:avLst/>
          </a:prstGeom>
        </p:spPr>
      </p:pic>
      <p:pic>
        <p:nvPicPr>
          <p:cNvPr id="5" name="Picture 4"/>
          <p:cNvPicPr>
            <a:picLocks noChangeAspect="1"/>
          </p:cNvPicPr>
          <p:nvPr/>
        </p:nvPicPr>
        <p:blipFill>
          <a:blip r:embed="rId3"/>
          <a:stretch>
            <a:fillRect/>
          </a:stretch>
        </p:blipFill>
        <p:spPr>
          <a:xfrm>
            <a:off x="6619451" y="1600200"/>
            <a:ext cx="2293231" cy="4038600"/>
          </a:xfrm>
          <a:prstGeom prst="rect">
            <a:avLst/>
          </a:prstGeom>
        </p:spPr>
      </p:pic>
      <p:cxnSp>
        <p:nvCxnSpPr>
          <p:cNvPr id="7" name="Straight Arrow Connector 6"/>
          <p:cNvCxnSpPr/>
          <p:nvPr/>
        </p:nvCxnSpPr>
        <p:spPr>
          <a:xfrm flipV="1">
            <a:off x="6172200" y="2812167"/>
            <a:ext cx="124015" cy="3882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47057" y="3106061"/>
            <a:ext cx="1949158" cy="769441"/>
          </a:xfrm>
          <a:prstGeom prst="rect">
            <a:avLst/>
          </a:prstGeom>
          <a:noFill/>
        </p:spPr>
        <p:txBody>
          <a:bodyPr wrap="square" rtlCol="0">
            <a:spAutoFit/>
          </a:bodyPr>
          <a:lstStyle/>
          <a:p>
            <a:r>
              <a:rPr lang="en-US" sz="1100" dirty="0" smtClean="0">
                <a:solidFill>
                  <a:srgbClr val="FF0000"/>
                </a:solidFill>
              </a:rPr>
              <a:t>Use the ‘+/-’ signs to increase or decrease the quantity or tap in the number field to bring up a numeric keypad  </a:t>
            </a:r>
            <a:endParaRPr lang="en-US" sz="1100" dirty="0">
              <a:solidFill>
                <a:srgbClr val="FF0000"/>
              </a:solidFill>
            </a:endParaRPr>
          </a:p>
        </p:txBody>
      </p:sp>
      <p:cxnSp>
        <p:nvCxnSpPr>
          <p:cNvPr id="10" name="Straight Arrow Connector 9"/>
          <p:cNvCxnSpPr/>
          <p:nvPr/>
        </p:nvCxnSpPr>
        <p:spPr>
          <a:xfrm flipV="1">
            <a:off x="5562600" y="2798023"/>
            <a:ext cx="0" cy="4023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172200" y="2534561"/>
            <a:ext cx="217616" cy="291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53792" y="2506448"/>
            <a:ext cx="217616" cy="291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410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Items by Quantity</a:t>
            </a:r>
            <a:endParaRPr lang="en-US" dirty="0"/>
          </a:p>
        </p:txBody>
      </p:sp>
      <p:sp>
        <p:nvSpPr>
          <p:cNvPr id="3" name="Content Placeholder 2"/>
          <p:cNvSpPr>
            <a:spLocks noGrp="1"/>
          </p:cNvSpPr>
          <p:nvPr>
            <p:ph idx="1"/>
          </p:nvPr>
        </p:nvSpPr>
        <p:spPr>
          <a:xfrm>
            <a:off x="457200" y="1371600"/>
            <a:ext cx="3200400" cy="4754563"/>
          </a:xfrm>
        </p:spPr>
        <p:txBody>
          <a:bodyPr>
            <a:normAutofit/>
          </a:bodyPr>
          <a:lstStyle/>
          <a:p>
            <a:r>
              <a:rPr lang="en-US" sz="2400" dirty="0" smtClean="0"/>
              <a:t>For hard goods/consumables, if the operator is fulfilling the line completely, the user can swipe to the left to complete the line </a:t>
            </a:r>
            <a:endParaRPr lang="en-US" sz="2400" dirty="0"/>
          </a:p>
        </p:txBody>
      </p:sp>
      <p:pic>
        <p:nvPicPr>
          <p:cNvPr id="4" name="Picture 3"/>
          <p:cNvPicPr>
            <a:picLocks noChangeAspect="1"/>
          </p:cNvPicPr>
          <p:nvPr/>
        </p:nvPicPr>
        <p:blipFill>
          <a:blip r:embed="rId2"/>
          <a:stretch>
            <a:fillRect/>
          </a:stretch>
        </p:blipFill>
        <p:spPr>
          <a:xfrm>
            <a:off x="3886200" y="1575701"/>
            <a:ext cx="2461689" cy="4343400"/>
          </a:xfrm>
          <a:prstGeom prst="rect">
            <a:avLst/>
          </a:prstGeom>
        </p:spPr>
      </p:pic>
      <p:pic>
        <p:nvPicPr>
          <p:cNvPr id="5" name="Picture 4"/>
          <p:cNvPicPr>
            <a:picLocks noChangeAspect="1"/>
          </p:cNvPicPr>
          <p:nvPr/>
        </p:nvPicPr>
        <p:blipFill>
          <a:blip r:embed="rId3"/>
          <a:stretch>
            <a:fillRect/>
          </a:stretch>
        </p:blipFill>
        <p:spPr>
          <a:xfrm>
            <a:off x="6554295" y="1576441"/>
            <a:ext cx="2470410" cy="4343400"/>
          </a:xfrm>
          <a:prstGeom prst="rect">
            <a:avLst/>
          </a:prstGeom>
        </p:spPr>
      </p:pic>
    </p:spTree>
    <p:extLst>
      <p:ext uri="{BB962C8B-B14F-4D97-AF65-F5344CB8AC3E}">
        <p14:creationId xmlns:p14="http://schemas.microsoft.com/office/powerpoint/2010/main" val="91186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Items by Quantity</a:t>
            </a:r>
            <a:endParaRPr lang="en-US" dirty="0"/>
          </a:p>
        </p:txBody>
      </p:sp>
      <p:sp>
        <p:nvSpPr>
          <p:cNvPr id="3" name="Content Placeholder 2"/>
          <p:cNvSpPr>
            <a:spLocks noGrp="1"/>
          </p:cNvSpPr>
          <p:nvPr>
            <p:ph idx="1"/>
          </p:nvPr>
        </p:nvSpPr>
        <p:spPr>
          <a:xfrm>
            <a:off x="457200" y="1371600"/>
            <a:ext cx="5943600" cy="4754563"/>
          </a:xfrm>
        </p:spPr>
        <p:txBody>
          <a:bodyPr/>
          <a:lstStyle/>
          <a:p>
            <a:r>
              <a:rPr lang="en-US" dirty="0" smtClean="0"/>
              <a:t>If the product is not listed on the main screen, the user may tap the Note button in the bottom right hand corner of the screen and click “Add Line Item” to bring up a smart search for product codes to be added</a:t>
            </a:r>
          </a:p>
          <a:p>
            <a:r>
              <a:rPr lang="en-US" dirty="0" smtClean="0"/>
              <a:t>The operator may select the product code or hard good code and quantity to be picked</a:t>
            </a:r>
            <a:endParaRPr lang="en-US" dirty="0"/>
          </a:p>
        </p:txBody>
      </p:sp>
      <p:pic>
        <p:nvPicPr>
          <p:cNvPr id="7" name="Picture 6"/>
          <p:cNvPicPr>
            <a:picLocks noChangeAspect="1"/>
          </p:cNvPicPr>
          <p:nvPr/>
        </p:nvPicPr>
        <p:blipFill>
          <a:blip r:embed="rId2"/>
          <a:stretch>
            <a:fillRect/>
          </a:stretch>
        </p:blipFill>
        <p:spPr>
          <a:xfrm>
            <a:off x="6400800" y="1524000"/>
            <a:ext cx="2439183" cy="4362635"/>
          </a:xfrm>
          <a:prstGeom prst="rect">
            <a:avLst/>
          </a:prstGeom>
        </p:spPr>
      </p:pic>
    </p:spTree>
    <p:extLst>
      <p:ext uri="{BB962C8B-B14F-4D97-AF65-F5344CB8AC3E}">
        <p14:creationId xmlns:p14="http://schemas.microsoft.com/office/powerpoint/2010/main" val="3382600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Picking</a:t>
            </a:r>
            <a:endParaRPr lang="en-US" dirty="0"/>
          </a:p>
        </p:txBody>
      </p:sp>
      <p:sp>
        <p:nvSpPr>
          <p:cNvPr id="3" name="Content Placeholder 2"/>
          <p:cNvSpPr>
            <a:spLocks noGrp="1"/>
          </p:cNvSpPr>
          <p:nvPr>
            <p:ph idx="1"/>
          </p:nvPr>
        </p:nvSpPr>
        <p:spPr>
          <a:xfrm>
            <a:off x="457200" y="1371600"/>
            <a:ext cx="5410200" cy="4754563"/>
          </a:xfrm>
        </p:spPr>
        <p:txBody>
          <a:bodyPr>
            <a:normAutofit fontScale="92500" lnSpcReduction="10000"/>
          </a:bodyPr>
          <a:lstStyle/>
          <a:p>
            <a:r>
              <a:rPr lang="en-US" dirty="0" smtClean="0"/>
              <a:t>Once all lines have been completed, then the user can tap Save in the upper right hand corner of the screen</a:t>
            </a:r>
          </a:p>
          <a:p>
            <a:r>
              <a:rPr lang="en-US" dirty="0" smtClean="0"/>
              <a:t>At this point the assets are NOT associated with a truck yet, and they are still in the inventory of the branch location</a:t>
            </a:r>
          </a:p>
          <a:p>
            <a:r>
              <a:rPr lang="en-US" dirty="0" smtClean="0"/>
              <a:t>The use state of each unique asset that has been picked will change to </a:t>
            </a:r>
            <a:r>
              <a:rPr lang="en-US" i="1" dirty="0" smtClean="0"/>
              <a:t>Committed for Delivery</a:t>
            </a:r>
            <a:r>
              <a:rPr lang="en-US" dirty="0" smtClean="0"/>
              <a:t> to reserve it and restrict further use</a:t>
            </a:r>
            <a:endParaRPr lang="en-US" dirty="0"/>
          </a:p>
        </p:txBody>
      </p:sp>
      <p:pic>
        <p:nvPicPr>
          <p:cNvPr id="4" name="Picture 3"/>
          <p:cNvPicPr>
            <a:picLocks noChangeAspect="1"/>
          </p:cNvPicPr>
          <p:nvPr/>
        </p:nvPicPr>
        <p:blipFill>
          <a:blip r:embed="rId2"/>
          <a:stretch>
            <a:fillRect/>
          </a:stretch>
        </p:blipFill>
        <p:spPr>
          <a:xfrm>
            <a:off x="5867400" y="1295400"/>
            <a:ext cx="2903815" cy="5105400"/>
          </a:xfrm>
          <a:prstGeom prst="rect">
            <a:avLst/>
          </a:prstGeom>
        </p:spPr>
      </p:pic>
    </p:spTree>
    <p:extLst>
      <p:ext uri="{BB962C8B-B14F-4D97-AF65-F5344CB8AC3E}">
        <p14:creationId xmlns:p14="http://schemas.microsoft.com/office/powerpoint/2010/main" val="2000547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all Lines Don’t Match</a:t>
            </a:r>
            <a:endParaRPr lang="en-US" dirty="0"/>
          </a:p>
        </p:txBody>
      </p:sp>
      <p:sp>
        <p:nvSpPr>
          <p:cNvPr id="3" name="Content Placeholder 2"/>
          <p:cNvSpPr>
            <a:spLocks noGrp="1"/>
          </p:cNvSpPr>
          <p:nvPr>
            <p:ph idx="1"/>
          </p:nvPr>
        </p:nvSpPr>
        <p:spPr/>
        <p:txBody>
          <a:bodyPr/>
          <a:lstStyle/>
          <a:p>
            <a:r>
              <a:rPr lang="en-US" dirty="0" smtClean="0"/>
              <a:t>If the number of assets ordered does not match the number of assets scanned/added during Picking, the operator will be alerted that there is a mismatch after tapping the Save button.</a:t>
            </a:r>
          </a:p>
          <a:p>
            <a:r>
              <a:rPr lang="en-US" dirty="0" smtClean="0"/>
              <a:t>Tap Back to go back and fulfill each line</a:t>
            </a:r>
          </a:p>
          <a:p>
            <a:r>
              <a:rPr lang="en-US" dirty="0" smtClean="0"/>
              <a:t>Tap Next  To proceed with the quantities already included on the screen </a:t>
            </a:r>
            <a:endParaRPr lang="en-US" dirty="0"/>
          </a:p>
        </p:txBody>
      </p:sp>
    </p:spTree>
    <p:extLst>
      <p:ext uri="{BB962C8B-B14F-4D97-AF65-F5344CB8AC3E}">
        <p14:creationId xmlns:p14="http://schemas.microsoft.com/office/powerpoint/2010/main" val="3303303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Reason Codes </a:t>
            </a:r>
            <a:endParaRPr lang="en-US" dirty="0"/>
          </a:p>
        </p:txBody>
      </p:sp>
      <p:sp>
        <p:nvSpPr>
          <p:cNvPr id="3" name="Content Placeholder 2"/>
          <p:cNvSpPr>
            <a:spLocks noGrp="1"/>
          </p:cNvSpPr>
          <p:nvPr>
            <p:ph idx="1"/>
          </p:nvPr>
        </p:nvSpPr>
        <p:spPr/>
        <p:txBody>
          <a:bodyPr/>
          <a:lstStyle/>
          <a:p>
            <a:r>
              <a:rPr lang="en-US" dirty="0" smtClean="0"/>
              <a:t>If the operator chooses to continue to save the Picking action with mismatched lines, customers can choose to have a list of reason codes that the operator must choose from and assign to each mismatched line</a:t>
            </a:r>
          </a:p>
          <a:p>
            <a:r>
              <a:rPr lang="en-US" dirty="0" smtClean="0"/>
              <a:t>The operator may tap on each mismatched line to assign the </a:t>
            </a:r>
            <a:r>
              <a:rPr lang="en-US" dirty="0" smtClean="0">
                <a:solidFill>
                  <a:srgbClr val="C00000"/>
                </a:solidFill>
              </a:rPr>
              <a:t>required reason code</a:t>
            </a:r>
            <a:r>
              <a:rPr lang="en-US" dirty="0" smtClean="0"/>
              <a:t>; once assigned, the line turns </a:t>
            </a:r>
            <a:r>
              <a:rPr lang="en-US" dirty="0" smtClean="0">
                <a:solidFill>
                  <a:srgbClr val="66FF33"/>
                </a:solidFill>
              </a:rPr>
              <a:t>green</a:t>
            </a:r>
            <a:endParaRPr lang="en-US" dirty="0">
              <a:solidFill>
                <a:srgbClr val="66FF33"/>
              </a:solidFill>
            </a:endParaRPr>
          </a:p>
        </p:txBody>
      </p:sp>
    </p:spTree>
    <p:extLst>
      <p:ext uri="{BB962C8B-B14F-4D97-AF65-F5344CB8AC3E}">
        <p14:creationId xmlns:p14="http://schemas.microsoft.com/office/powerpoint/2010/main" val="3622987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Pausing Picking</a:t>
            </a:r>
            <a:endParaRPr lang="en-US" dirty="0"/>
          </a:p>
        </p:txBody>
      </p:sp>
      <p:sp>
        <p:nvSpPr>
          <p:cNvPr id="3" name="Content Placeholder 2"/>
          <p:cNvSpPr>
            <a:spLocks noGrp="1"/>
          </p:cNvSpPr>
          <p:nvPr>
            <p:ph idx="1"/>
          </p:nvPr>
        </p:nvSpPr>
        <p:spPr>
          <a:xfrm>
            <a:off x="457200" y="1371600"/>
            <a:ext cx="5410200" cy="4754563"/>
          </a:xfrm>
        </p:spPr>
        <p:txBody>
          <a:bodyPr>
            <a:normAutofit fontScale="85000" lnSpcReduction="20000"/>
          </a:bodyPr>
          <a:lstStyle/>
          <a:p>
            <a:r>
              <a:rPr lang="en-US" dirty="0" smtClean="0"/>
              <a:t>Going to the Note icon in the bottom right hand corner of the screen and selecting Finish Later will take the operator back to the Main Menu.  </a:t>
            </a:r>
          </a:p>
          <a:p>
            <a:r>
              <a:rPr lang="en-US" dirty="0" smtClean="0"/>
              <a:t>Operators should use Finish Later when a trip will not be picked all at the same time.</a:t>
            </a:r>
          </a:p>
          <a:p>
            <a:r>
              <a:rPr lang="en-US" dirty="0" smtClean="0"/>
              <a:t>Pausing the Picking action will not change the use state of any assets until the picking action has been saved for a trip.</a:t>
            </a:r>
          </a:p>
          <a:p>
            <a:r>
              <a:rPr lang="en-US" dirty="0" smtClean="0"/>
              <a:t>Any operator with Picking authorization will be able to go into the same trip again to continue picking.</a:t>
            </a:r>
            <a:endParaRPr lang="en-US" dirty="0"/>
          </a:p>
        </p:txBody>
      </p:sp>
      <p:pic>
        <p:nvPicPr>
          <p:cNvPr id="4" name="Picture 3"/>
          <p:cNvPicPr>
            <a:picLocks noChangeAspect="1"/>
          </p:cNvPicPr>
          <p:nvPr/>
        </p:nvPicPr>
        <p:blipFill>
          <a:blip r:embed="rId2"/>
          <a:stretch>
            <a:fillRect/>
          </a:stretch>
        </p:blipFill>
        <p:spPr>
          <a:xfrm>
            <a:off x="6047953" y="1381217"/>
            <a:ext cx="2650684" cy="4648200"/>
          </a:xfrm>
          <a:prstGeom prst="rect">
            <a:avLst/>
          </a:prstGeom>
        </p:spPr>
      </p:pic>
      <p:sp>
        <p:nvSpPr>
          <p:cNvPr id="5" name="Rectangle 4"/>
          <p:cNvSpPr/>
          <p:nvPr/>
        </p:nvSpPr>
        <p:spPr>
          <a:xfrm>
            <a:off x="6019800" y="4267200"/>
            <a:ext cx="2667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305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Keying In and Removing Assets</a:t>
            </a:r>
            <a:endParaRPr lang="en-US" dirty="0"/>
          </a:p>
        </p:txBody>
      </p:sp>
      <p:sp>
        <p:nvSpPr>
          <p:cNvPr id="3" name="Content Placeholder 2"/>
          <p:cNvSpPr>
            <a:spLocks noGrp="1"/>
          </p:cNvSpPr>
          <p:nvPr>
            <p:ph idx="1"/>
          </p:nvPr>
        </p:nvSpPr>
        <p:spPr>
          <a:xfrm>
            <a:off x="457200" y="1371600"/>
            <a:ext cx="8001000" cy="4754563"/>
          </a:xfrm>
        </p:spPr>
        <p:txBody>
          <a:bodyPr>
            <a:normAutofit/>
          </a:bodyPr>
          <a:lstStyle/>
          <a:p>
            <a:r>
              <a:rPr lang="en-US" dirty="0" smtClean="0"/>
              <a:t>The Keyboard in the bottom left hand corner of the screen allows the operator to key in by serial number/barcode</a:t>
            </a:r>
          </a:p>
          <a:p>
            <a:r>
              <a:rPr lang="en-US" dirty="0" smtClean="0"/>
              <a:t>The View Details button (accessed via the Note) will allow an operator to view all barcodes and products added and will also allow them to remove erroneous assets by tapping or multi-selecting lines and then tapping the trash icon</a:t>
            </a:r>
            <a:endParaRPr lang="en-US" dirty="0"/>
          </a:p>
        </p:txBody>
      </p:sp>
    </p:spTree>
    <p:extLst>
      <p:ext uri="{BB962C8B-B14F-4D97-AF65-F5344CB8AC3E}">
        <p14:creationId xmlns:p14="http://schemas.microsoft.com/office/powerpoint/2010/main" val="1848479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Truck (with Trip)</a:t>
            </a:r>
            <a:endParaRPr lang="en-US" dirty="0"/>
          </a:p>
        </p:txBody>
      </p:sp>
      <p:sp>
        <p:nvSpPr>
          <p:cNvPr id="3" name="Content Placeholder 2"/>
          <p:cNvSpPr>
            <a:spLocks noGrp="1"/>
          </p:cNvSpPr>
          <p:nvPr>
            <p:ph idx="1"/>
          </p:nvPr>
        </p:nvSpPr>
        <p:spPr>
          <a:xfrm>
            <a:off x="457200" y="1371600"/>
            <a:ext cx="4876800" cy="4754563"/>
          </a:xfrm>
        </p:spPr>
        <p:txBody>
          <a:bodyPr>
            <a:normAutofit fontScale="85000" lnSpcReduction="20000"/>
          </a:bodyPr>
          <a:lstStyle/>
          <a:p>
            <a:r>
              <a:rPr lang="en-US" dirty="0" smtClean="0"/>
              <a:t>The Load Truck process moves the assets from the branch to the Truck that is associated with the trip selected during the Load Truck action.</a:t>
            </a:r>
          </a:p>
          <a:p>
            <a:r>
              <a:rPr lang="en-US" dirty="0"/>
              <a:t>The operator can either select from the list of available trips, scan, or begin typing the trip number</a:t>
            </a:r>
          </a:p>
          <a:p>
            <a:r>
              <a:rPr lang="en-US" dirty="0"/>
              <a:t>The operator will see the name of the truck that is associated with each trip number available to be </a:t>
            </a:r>
            <a:r>
              <a:rPr lang="en-US" dirty="0" smtClean="0"/>
              <a:t>loaded</a:t>
            </a:r>
          </a:p>
          <a:p>
            <a:r>
              <a:rPr lang="en-US" dirty="0" smtClean="0"/>
              <a:t>Tap Next</a:t>
            </a:r>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2"/>
          <a:stretch>
            <a:fillRect/>
          </a:stretch>
        </p:blipFill>
        <p:spPr>
          <a:xfrm>
            <a:off x="5562600" y="1336829"/>
            <a:ext cx="2768110" cy="4876800"/>
          </a:xfrm>
          <a:prstGeom prst="rect">
            <a:avLst/>
          </a:prstGeom>
        </p:spPr>
      </p:pic>
      <p:sp>
        <p:nvSpPr>
          <p:cNvPr id="6" name="Rectangle 5"/>
          <p:cNvSpPr/>
          <p:nvPr/>
        </p:nvSpPr>
        <p:spPr>
          <a:xfrm>
            <a:off x="7708655" y="1489229"/>
            <a:ext cx="609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522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Load Truck Summary Screen</a:t>
            </a:r>
            <a:endParaRPr lang="en-US" dirty="0"/>
          </a:p>
        </p:txBody>
      </p:sp>
      <p:sp>
        <p:nvSpPr>
          <p:cNvPr id="3" name="Content Placeholder 2"/>
          <p:cNvSpPr>
            <a:spLocks noGrp="1"/>
          </p:cNvSpPr>
          <p:nvPr>
            <p:ph idx="1"/>
          </p:nvPr>
        </p:nvSpPr>
        <p:spPr>
          <a:xfrm>
            <a:off x="457200" y="1371600"/>
            <a:ext cx="5943600" cy="4754563"/>
          </a:xfrm>
        </p:spPr>
        <p:txBody>
          <a:bodyPr>
            <a:normAutofit lnSpcReduction="10000"/>
          </a:bodyPr>
          <a:lstStyle/>
          <a:p>
            <a:r>
              <a:rPr lang="en-US" dirty="0" smtClean="0"/>
              <a:t>The operator will see a summarized view of what has been picked and loaded on the truck, including both what was ordered and actually loaded</a:t>
            </a:r>
          </a:p>
          <a:p>
            <a:r>
              <a:rPr lang="en-US" dirty="0" smtClean="0"/>
              <a:t>The operator can tap View Details to view a list of barcodes and products added</a:t>
            </a:r>
          </a:p>
          <a:p>
            <a:r>
              <a:rPr lang="en-US" dirty="0" smtClean="0"/>
              <a:t>If the information is correct, tap Save</a:t>
            </a:r>
          </a:p>
          <a:p>
            <a:r>
              <a:rPr lang="en-US" dirty="0" smtClean="0"/>
              <a:t>The use state of the assets will be updated to </a:t>
            </a:r>
            <a:r>
              <a:rPr lang="en-US" i="1" dirty="0" smtClean="0"/>
              <a:t>In Transit</a:t>
            </a:r>
            <a:endParaRPr lang="en-US" dirty="0"/>
          </a:p>
        </p:txBody>
      </p:sp>
      <p:pic>
        <p:nvPicPr>
          <p:cNvPr id="4" name="Content Placeholder 3"/>
          <p:cNvPicPr>
            <a:picLocks noChangeAspect="1"/>
          </p:cNvPicPr>
          <p:nvPr/>
        </p:nvPicPr>
        <p:blipFill>
          <a:blip r:embed="rId2"/>
          <a:stretch>
            <a:fillRect/>
          </a:stretch>
        </p:blipFill>
        <p:spPr>
          <a:xfrm>
            <a:off x="6324600" y="1371600"/>
            <a:ext cx="2701776" cy="4754563"/>
          </a:xfrm>
          <a:prstGeom prst="rect">
            <a:avLst/>
          </a:prstGeom>
        </p:spPr>
      </p:pic>
      <p:sp>
        <p:nvSpPr>
          <p:cNvPr id="5" name="Rectangle 4"/>
          <p:cNvSpPr/>
          <p:nvPr/>
        </p:nvSpPr>
        <p:spPr>
          <a:xfrm>
            <a:off x="8458200" y="1600200"/>
            <a:ext cx="568176"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247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Access to Smartphone</a:t>
            </a:r>
            <a:endParaRPr lang="en-US" dirty="0"/>
          </a:p>
        </p:txBody>
      </p:sp>
      <p:sp>
        <p:nvSpPr>
          <p:cNvPr id="3" name="Content Placeholder 2"/>
          <p:cNvSpPr>
            <a:spLocks noGrp="1"/>
          </p:cNvSpPr>
          <p:nvPr>
            <p:ph idx="1"/>
          </p:nvPr>
        </p:nvSpPr>
        <p:spPr/>
        <p:txBody>
          <a:bodyPr/>
          <a:lstStyle/>
          <a:p>
            <a:r>
              <a:rPr lang="en-US" dirty="0" smtClean="0"/>
              <a:t>From a user’s profile in </a:t>
            </a:r>
            <a:r>
              <a:rPr lang="en-US" dirty="0" err="1" smtClean="0"/>
              <a:t>TrackAbout</a:t>
            </a:r>
            <a:r>
              <a:rPr lang="en-US" dirty="0" smtClean="0"/>
              <a:t> (via the Internal Users page), go to the Access section and check the box for Android/iOS </a:t>
            </a:r>
            <a:endParaRPr lang="en-US" dirty="0"/>
          </a:p>
        </p:txBody>
      </p:sp>
      <p:pic>
        <p:nvPicPr>
          <p:cNvPr id="4" name="Content Placeholder 3"/>
          <p:cNvPicPr>
            <a:picLocks noChangeAspect="1"/>
          </p:cNvPicPr>
          <p:nvPr/>
        </p:nvPicPr>
        <p:blipFill>
          <a:blip r:embed="rId2"/>
          <a:stretch>
            <a:fillRect/>
          </a:stretch>
        </p:blipFill>
        <p:spPr>
          <a:xfrm>
            <a:off x="533400" y="2667000"/>
            <a:ext cx="8229600" cy="3689131"/>
          </a:xfrm>
          <a:prstGeom prst="rect">
            <a:avLst/>
          </a:prstGeom>
        </p:spPr>
      </p:pic>
      <p:sp>
        <p:nvSpPr>
          <p:cNvPr id="5" name="Rectangle 4"/>
          <p:cNvSpPr/>
          <p:nvPr/>
        </p:nvSpPr>
        <p:spPr>
          <a:xfrm>
            <a:off x="533400" y="3748881"/>
            <a:ext cx="1828800" cy="365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147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SYNC SMARTPHONE PRIOR TO LEAVING THE PLANT FOR DELIVERY</a:t>
            </a:r>
            <a:endParaRPr lang="en-US" dirty="0"/>
          </a:p>
        </p:txBody>
      </p:sp>
    </p:spTree>
    <p:extLst>
      <p:ext uri="{BB962C8B-B14F-4D97-AF65-F5344CB8AC3E}">
        <p14:creationId xmlns:p14="http://schemas.microsoft.com/office/powerpoint/2010/main" val="1990539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a:t>
            </a:r>
            <a:endParaRPr lang="en-US" dirty="0"/>
          </a:p>
        </p:txBody>
      </p:sp>
      <p:sp>
        <p:nvSpPr>
          <p:cNvPr id="3" name="Content Placeholder 2"/>
          <p:cNvSpPr>
            <a:spLocks noGrp="1"/>
          </p:cNvSpPr>
          <p:nvPr>
            <p:ph idx="1"/>
          </p:nvPr>
        </p:nvSpPr>
        <p:spPr>
          <a:xfrm>
            <a:off x="151067" y="1371600"/>
            <a:ext cx="5411533" cy="5181600"/>
          </a:xfrm>
        </p:spPr>
        <p:txBody>
          <a:bodyPr>
            <a:normAutofit fontScale="85000" lnSpcReduction="20000"/>
          </a:bodyPr>
          <a:lstStyle/>
          <a:p>
            <a:r>
              <a:rPr lang="en-US" dirty="0" smtClean="0"/>
              <a:t>The main POD delivery screen displays the following information for the driver:</a:t>
            </a:r>
          </a:p>
          <a:p>
            <a:pPr lvl="1"/>
            <a:r>
              <a:rPr lang="en-US" dirty="0" smtClean="0"/>
              <a:t>Truck – prepopulated from the truck assignment either on the web or from the hamburger menu</a:t>
            </a:r>
          </a:p>
          <a:p>
            <a:pPr lvl="1"/>
            <a:r>
              <a:rPr lang="en-US" dirty="0" smtClean="0"/>
              <a:t>Trip – if there is more than one trip, the user can tap on the Trip line to scan, type in, or select from the list of trips</a:t>
            </a:r>
          </a:p>
          <a:p>
            <a:pPr lvl="1"/>
            <a:r>
              <a:rPr lang="en-US" dirty="0" smtClean="0"/>
              <a:t>Order /Delivery details:</a:t>
            </a:r>
          </a:p>
          <a:p>
            <a:pPr lvl="2"/>
            <a:r>
              <a:rPr lang="en-US" dirty="0" smtClean="0"/>
              <a:t>Customer Number and ID</a:t>
            </a:r>
          </a:p>
          <a:p>
            <a:pPr lvl="2"/>
            <a:r>
              <a:rPr lang="en-US" dirty="0" smtClean="0"/>
              <a:t>Order/Delivery Number</a:t>
            </a:r>
          </a:p>
          <a:p>
            <a:pPr lvl="2"/>
            <a:r>
              <a:rPr lang="en-US" dirty="0" smtClean="0"/>
              <a:t>Summarized view of ordered and returned quantities</a:t>
            </a:r>
          </a:p>
          <a:p>
            <a:pPr lvl="2"/>
            <a:r>
              <a:rPr lang="en-US" dirty="0" smtClean="0"/>
              <a:t>Order and Customer Comments</a:t>
            </a:r>
          </a:p>
          <a:p>
            <a:pPr lvl="2"/>
            <a:r>
              <a:rPr lang="en-US" i="1" dirty="0" smtClean="0"/>
              <a:t>NOTE:  All orders are displayed in routed delivery sequence</a:t>
            </a:r>
          </a:p>
          <a:p>
            <a:pPr lvl="1"/>
            <a:r>
              <a:rPr lang="en-US" dirty="0" smtClean="0"/>
              <a:t>NOTE:  User can tap the scan button here to scan a Trip, Order, or Truck Barcode</a:t>
            </a:r>
            <a:endParaRPr lang="en-US" dirty="0"/>
          </a:p>
        </p:txBody>
      </p:sp>
      <p:pic>
        <p:nvPicPr>
          <p:cNvPr id="10" name="Picture 9"/>
          <p:cNvPicPr>
            <a:picLocks noChangeAspect="1"/>
          </p:cNvPicPr>
          <p:nvPr/>
        </p:nvPicPr>
        <p:blipFill>
          <a:blip r:embed="rId2"/>
          <a:stretch>
            <a:fillRect/>
          </a:stretch>
        </p:blipFill>
        <p:spPr>
          <a:xfrm>
            <a:off x="5410200" y="1292168"/>
            <a:ext cx="1815611" cy="3200399"/>
          </a:xfrm>
          <a:prstGeom prst="rect">
            <a:avLst/>
          </a:prstGeom>
        </p:spPr>
      </p:pic>
      <p:pic>
        <p:nvPicPr>
          <p:cNvPr id="9" name="Picture 8"/>
          <p:cNvPicPr>
            <a:picLocks noChangeAspect="1"/>
          </p:cNvPicPr>
          <p:nvPr/>
        </p:nvPicPr>
        <p:blipFill>
          <a:blip r:embed="rId3"/>
          <a:stretch>
            <a:fillRect/>
          </a:stretch>
        </p:blipFill>
        <p:spPr>
          <a:xfrm>
            <a:off x="7216933" y="1296879"/>
            <a:ext cx="1814280" cy="3195688"/>
          </a:xfrm>
          <a:prstGeom prst="rect">
            <a:avLst/>
          </a:prstGeom>
        </p:spPr>
      </p:pic>
      <p:pic>
        <p:nvPicPr>
          <p:cNvPr id="5" name="Picture 4"/>
          <p:cNvPicPr>
            <a:picLocks noChangeAspect="1"/>
          </p:cNvPicPr>
          <p:nvPr/>
        </p:nvPicPr>
        <p:blipFill>
          <a:blip r:embed="rId4"/>
          <a:stretch>
            <a:fillRect/>
          </a:stretch>
        </p:blipFill>
        <p:spPr>
          <a:xfrm>
            <a:off x="6478022" y="3124200"/>
            <a:ext cx="2109388" cy="3693480"/>
          </a:xfrm>
          <a:prstGeom prst="rect">
            <a:avLst/>
          </a:prstGeom>
        </p:spPr>
      </p:pic>
      <p:sp>
        <p:nvSpPr>
          <p:cNvPr id="11" name="Rectangle 10"/>
          <p:cNvSpPr/>
          <p:nvPr/>
        </p:nvSpPr>
        <p:spPr>
          <a:xfrm>
            <a:off x="5410200" y="1981200"/>
            <a:ext cx="1806733"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78022" y="4343400"/>
            <a:ext cx="2109388"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7543800" y="5638800"/>
            <a:ext cx="0" cy="762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24600" y="3429000"/>
            <a:ext cx="0" cy="762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8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Selection</a:t>
            </a:r>
            <a:endParaRPr lang="en-US" dirty="0"/>
          </a:p>
        </p:txBody>
      </p:sp>
      <p:sp>
        <p:nvSpPr>
          <p:cNvPr id="3" name="Content Placeholder 2"/>
          <p:cNvSpPr>
            <a:spLocks noGrp="1"/>
          </p:cNvSpPr>
          <p:nvPr>
            <p:ph idx="1"/>
          </p:nvPr>
        </p:nvSpPr>
        <p:spPr>
          <a:xfrm>
            <a:off x="457200" y="1371600"/>
            <a:ext cx="4267200" cy="4754563"/>
          </a:xfrm>
        </p:spPr>
        <p:txBody>
          <a:bodyPr/>
          <a:lstStyle/>
          <a:p>
            <a:r>
              <a:rPr lang="en-US" dirty="0" smtClean="0"/>
              <a:t>Once the user has tapped the order to deliver against, tap Next in the upper right hand corner</a:t>
            </a:r>
          </a:p>
          <a:p>
            <a:endParaRPr lang="en-US" dirty="0"/>
          </a:p>
        </p:txBody>
      </p:sp>
      <p:pic>
        <p:nvPicPr>
          <p:cNvPr id="4" name="Picture 3"/>
          <p:cNvPicPr>
            <a:picLocks noChangeAspect="1"/>
          </p:cNvPicPr>
          <p:nvPr/>
        </p:nvPicPr>
        <p:blipFill>
          <a:blip r:embed="rId2"/>
          <a:stretch>
            <a:fillRect/>
          </a:stretch>
        </p:blipFill>
        <p:spPr>
          <a:xfrm>
            <a:off x="5715000" y="1371600"/>
            <a:ext cx="2892054" cy="5105400"/>
          </a:xfrm>
          <a:prstGeom prst="rect">
            <a:avLst/>
          </a:prstGeom>
        </p:spPr>
      </p:pic>
      <p:sp>
        <p:nvSpPr>
          <p:cNvPr id="5" name="Rectangle 4"/>
          <p:cNvSpPr/>
          <p:nvPr/>
        </p:nvSpPr>
        <p:spPr>
          <a:xfrm>
            <a:off x="7924800" y="1524000"/>
            <a:ext cx="685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619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Main Screen</a:t>
            </a:r>
            <a:endParaRPr lang="en-US" dirty="0"/>
          </a:p>
        </p:txBody>
      </p:sp>
      <p:sp>
        <p:nvSpPr>
          <p:cNvPr id="3" name="Content Placeholder 2"/>
          <p:cNvSpPr>
            <a:spLocks noGrp="1"/>
          </p:cNvSpPr>
          <p:nvPr>
            <p:ph idx="1"/>
          </p:nvPr>
        </p:nvSpPr>
        <p:spPr>
          <a:xfrm>
            <a:off x="457200" y="1371600"/>
            <a:ext cx="5334000" cy="4754563"/>
          </a:xfrm>
        </p:spPr>
        <p:txBody>
          <a:bodyPr>
            <a:normAutofit fontScale="77500" lnSpcReduction="20000"/>
          </a:bodyPr>
          <a:lstStyle/>
          <a:p>
            <a:r>
              <a:rPr lang="en-US" dirty="0" err="1" smtClean="0"/>
              <a:t>TrackAbout</a:t>
            </a:r>
            <a:r>
              <a:rPr lang="en-US" dirty="0" smtClean="0"/>
              <a:t> displays the following information to the operator for every order: </a:t>
            </a:r>
          </a:p>
          <a:p>
            <a:pPr lvl="1"/>
            <a:r>
              <a:rPr lang="en-US" dirty="0" smtClean="0"/>
              <a:t>Item Code and Description</a:t>
            </a:r>
          </a:p>
          <a:p>
            <a:pPr lvl="1"/>
            <a:r>
              <a:rPr lang="en-US" dirty="0" smtClean="0"/>
              <a:t>Ordered Quantity per Item Code</a:t>
            </a:r>
          </a:p>
          <a:p>
            <a:pPr lvl="2"/>
            <a:r>
              <a:rPr lang="en-US" dirty="0" smtClean="0"/>
              <a:t>Ship – quantity to be delivered</a:t>
            </a:r>
          </a:p>
          <a:p>
            <a:pPr lvl="2"/>
            <a:r>
              <a:rPr lang="en-US" i="1" dirty="0" smtClean="0"/>
              <a:t>Return – quantity to be picked up</a:t>
            </a:r>
          </a:p>
          <a:p>
            <a:pPr lvl="2"/>
            <a:r>
              <a:rPr lang="en-US" i="1" dirty="0" smtClean="0"/>
              <a:t>NOTE:  If you are using Full/Empty Codes, the Full Code line will only show Ship quantities and the Empty Code line will only show Return quantities</a:t>
            </a:r>
          </a:p>
          <a:p>
            <a:pPr lvl="1"/>
            <a:r>
              <a:rPr lang="en-US" dirty="0" smtClean="0"/>
              <a:t>Actual Scanned/Added Quantity per Item Code</a:t>
            </a:r>
          </a:p>
          <a:p>
            <a:pPr lvl="1"/>
            <a:r>
              <a:rPr lang="en-US" i="1" dirty="0" smtClean="0"/>
              <a:t>Bill (Billing Code):  Will only be present for clients currently using billing codes for integration into external systems</a:t>
            </a:r>
          </a:p>
          <a:p>
            <a:r>
              <a:rPr lang="en-US" dirty="0" err="1" smtClean="0"/>
              <a:t>Hardgoods</a:t>
            </a:r>
            <a:r>
              <a:rPr lang="en-US" dirty="0" smtClean="0"/>
              <a:t> cannot be returned, only shipped</a:t>
            </a:r>
          </a:p>
        </p:txBody>
      </p:sp>
      <p:pic>
        <p:nvPicPr>
          <p:cNvPr id="5" name="Picture 4"/>
          <p:cNvPicPr>
            <a:picLocks noChangeAspect="1"/>
          </p:cNvPicPr>
          <p:nvPr/>
        </p:nvPicPr>
        <p:blipFill>
          <a:blip r:embed="rId2"/>
          <a:stretch>
            <a:fillRect/>
          </a:stretch>
        </p:blipFill>
        <p:spPr>
          <a:xfrm>
            <a:off x="6248400" y="1403412"/>
            <a:ext cx="2559969" cy="4495800"/>
          </a:xfrm>
          <a:prstGeom prst="rect">
            <a:avLst/>
          </a:prstGeom>
        </p:spPr>
      </p:pic>
    </p:spTree>
    <p:extLst>
      <p:ext uri="{BB962C8B-B14F-4D97-AF65-F5344CB8AC3E}">
        <p14:creationId xmlns:p14="http://schemas.microsoft.com/office/powerpoint/2010/main" val="4094827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Main Screen</a:t>
            </a:r>
            <a:endParaRPr lang="en-US" dirty="0"/>
          </a:p>
        </p:txBody>
      </p:sp>
      <p:sp>
        <p:nvSpPr>
          <p:cNvPr id="3" name="Content Placeholder 2"/>
          <p:cNvSpPr>
            <a:spLocks noGrp="1"/>
          </p:cNvSpPr>
          <p:nvPr>
            <p:ph idx="1"/>
          </p:nvPr>
        </p:nvSpPr>
        <p:spPr>
          <a:xfrm>
            <a:off x="457200" y="1371600"/>
            <a:ext cx="5867400" cy="4754563"/>
          </a:xfrm>
        </p:spPr>
        <p:txBody>
          <a:bodyPr/>
          <a:lstStyle/>
          <a:p>
            <a:r>
              <a:rPr lang="en-US" dirty="0" smtClean="0"/>
              <a:t>Scan all deliveries and returns by tapping the yellow scan button at the bottom of the screen.  </a:t>
            </a:r>
          </a:p>
          <a:p>
            <a:pPr lvl="1"/>
            <a:r>
              <a:rPr lang="en-US" i="1" dirty="0" smtClean="0"/>
              <a:t>NOTE:  There is no reason to tap on the line item to begin scanning</a:t>
            </a:r>
            <a:endParaRPr lang="en-US" dirty="0" smtClean="0"/>
          </a:p>
          <a:p>
            <a:r>
              <a:rPr lang="en-US" dirty="0" err="1" smtClean="0"/>
              <a:t>TrackAbout</a:t>
            </a:r>
            <a:r>
              <a:rPr lang="en-US" dirty="0" smtClean="0"/>
              <a:t> will automatically recognize assets that have been loaded as “shipped” assets, and assets that are at a customer as “</a:t>
            </a:r>
            <a:r>
              <a:rPr lang="en-US" i="1" dirty="0" smtClean="0"/>
              <a:t>returned” </a:t>
            </a:r>
            <a:r>
              <a:rPr lang="en-US" dirty="0" smtClean="0"/>
              <a:t>assets  </a:t>
            </a:r>
            <a:endParaRPr lang="en-US" dirty="0"/>
          </a:p>
        </p:txBody>
      </p:sp>
      <p:pic>
        <p:nvPicPr>
          <p:cNvPr id="4" name="Picture 3"/>
          <p:cNvPicPr>
            <a:picLocks noChangeAspect="1"/>
          </p:cNvPicPr>
          <p:nvPr/>
        </p:nvPicPr>
        <p:blipFill>
          <a:blip r:embed="rId2"/>
          <a:stretch>
            <a:fillRect/>
          </a:stretch>
        </p:blipFill>
        <p:spPr>
          <a:xfrm>
            <a:off x="6553699" y="1401932"/>
            <a:ext cx="2559969" cy="4495800"/>
          </a:xfrm>
          <a:prstGeom prst="rect">
            <a:avLst/>
          </a:prstGeom>
        </p:spPr>
      </p:pic>
    </p:spTree>
    <p:extLst>
      <p:ext uri="{BB962C8B-B14F-4D97-AF65-F5344CB8AC3E}">
        <p14:creationId xmlns:p14="http://schemas.microsoft.com/office/powerpoint/2010/main" val="3851448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371600"/>
            <a:ext cx="5257800" cy="4754563"/>
          </a:xfrm>
        </p:spPr>
        <p:txBody>
          <a:bodyPr/>
          <a:lstStyle/>
          <a:p>
            <a:r>
              <a:rPr lang="en-US" dirty="0" smtClean="0"/>
              <a:t>As assets are scanned, the lines are appropriately updated and as they are completed, will turn </a:t>
            </a:r>
            <a:r>
              <a:rPr lang="en-US" dirty="0" smtClean="0">
                <a:solidFill>
                  <a:srgbClr val="66FF33"/>
                </a:solidFill>
              </a:rPr>
              <a:t>green </a:t>
            </a:r>
            <a:r>
              <a:rPr lang="en-US" dirty="0" smtClean="0"/>
              <a:t>and move to the bottom of the list</a:t>
            </a:r>
            <a:endParaRPr lang="en-US" dirty="0"/>
          </a:p>
        </p:txBody>
      </p:sp>
      <p:pic>
        <p:nvPicPr>
          <p:cNvPr id="4" name="Picture 3"/>
          <p:cNvPicPr>
            <a:picLocks noChangeAspect="1"/>
          </p:cNvPicPr>
          <p:nvPr/>
        </p:nvPicPr>
        <p:blipFill>
          <a:blip r:embed="rId2"/>
          <a:stretch>
            <a:fillRect/>
          </a:stretch>
        </p:blipFill>
        <p:spPr>
          <a:xfrm>
            <a:off x="5803940" y="1371600"/>
            <a:ext cx="2856227" cy="5029200"/>
          </a:xfrm>
          <a:prstGeom prst="rect">
            <a:avLst/>
          </a:prstGeom>
        </p:spPr>
      </p:pic>
      <p:sp>
        <p:nvSpPr>
          <p:cNvPr id="5" name="Title 1"/>
          <p:cNvSpPr txBox="1">
            <a:spLocks/>
          </p:cNvSpPr>
          <p:nvPr/>
        </p:nvSpPr>
        <p:spPr>
          <a:xfrm>
            <a:off x="609600" y="2667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n-lt"/>
                <a:ea typeface="+mj-ea"/>
                <a:cs typeface="Arial" pitchFamily="34" charset="0"/>
              </a:defRPr>
            </a:lvl1pPr>
          </a:lstStyle>
          <a:p>
            <a:r>
              <a:rPr lang="en-US" dirty="0" smtClean="0"/>
              <a:t>Delivering Scanned Assets</a:t>
            </a:r>
            <a:endParaRPr lang="en-US" dirty="0"/>
          </a:p>
        </p:txBody>
      </p:sp>
    </p:spTree>
    <p:extLst>
      <p:ext uri="{BB962C8B-B14F-4D97-AF65-F5344CB8AC3E}">
        <p14:creationId xmlns:p14="http://schemas.microsoft.com/office/powerpoint/2010/main" val="1502286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Delivering Items by Quantity</a:t>
            </a:r>
            <a:endParaRPr lang="en-US" dirty="0"/>
          </a:p>
        </p:txBody>
      </p:sp>
      <p:sp>
        <p:nvSpPr>
          <p:cNvPr id="3" name="Content Placeholder 2"/>
          <p:cNvSpPr>
            <a:spLocks noGrp="1"/>
          </p:cNvSpPr>
          <p:nvPr>
            <p:ph idx="1"/>
          </p:nvPr>
        </p:nvSpPr>
        <p:spPr>
          <a:xfrm>
            <a:off x="457200" y="1371600"/>
            <a:ext cx="3276600" cy="4754563"/>
          </a:xfrm>
        </p:spPr>
        <p:txBody>
          <a:bodyPr>
            <a:normAutofit/>
          </a:bodyPr>
          <a:lstStyle/>
          <a:p>
            <a:r>
              <a:rPr lang="en-US" sz="2400" dirty="0"/>
              <a:t>When adding items (either hard goods/consumables or regular products) by product code and quantity only (without barcodes), the operator can tap on an existing line item to enter in the </a:t>
            </a:r>
            <a:r>
              <a:rPr lang="en-US" sz="2400" dirty="0" smtClean="0"/>
              <a:t>quantity for ships and returns</a:t>
            </a:r>
          </a:p>
          <a:p>
            <a:pPr marL="0" indent="0">
              <a:buNone/>
            </a:pPr>
            <a:endParaRPr lang="en-US" dirty="0"/>
          </a:p>
        </p:txBody>
      </p:sp>
      <p:pic>
        <p:nvPicPr>
          <p:cNvPr id="4" name="Picture 3"/>
          <p:cNvPicPr>
            <a:picLocks noChangeAspect="1"/>
          </p:cNvPicPr>
          <p:nvPr/>
        </p:nvPicPr>
        <p:blipFill>
          <a:blip r:embed="rId2"/>
          <a:stretch>
            <a:fillRect/>
          </a:stretch>
        </p:blipFill>
        <p:spPr>
          <a:xfrm>
            <a:off x="3886200" y="1511422"/>
            <a:ext cx="2454131" cy="4339701"/>
          </a:xfrm>
          <a:prstGeom prst="rect">
            <a:avLst/>
          </a:prstGeom>
        </p:spPr>
      </p:pic>
      <p:pic>
        <p:nvPicPr>
          <p:cNvPr id="5" name="Picture 4"/>
          <p:cNvPicPr>
            <a:picLocks noChangeAspect="1"/>
          </p:cNvPicPr>
          <p:nvPr/>
        </p:nvPicPr>
        <p:blipFill>
          <a:blip r:embed="rId3"/>
          <a:stretch>
            <a:fillRect/>
          </a:stretch>
        </p:blipFill>
        <p:spPr>
          <a:xfrm>
            <a:off x="6492731" y="1511422"/>
            <a:ext cx="2430243" cy="4328972"/>
          </a:xfrm>
          <a:prstGeom prst="rect">
            <a:avLst/>
          </a:prstGeom>
        </p:spPr>
      </p:pic>
      <p:sp>
        <p:nvSpPr>
          <p:cNvPr id="6" name="TextBox 5"/>
          <p:cNvSpPr txBox="1"/>
          <p:nvPr/>
        </p:nvSpPr>
        <p:spPr>
          <a:xfrm>
            <a:off x="4092639" y="3429000"/>
            <a:ext cx="2323892" cy="769441"/>
          </a:xfrm>
          <a:prstGeom prst="rect">
            <a:avLst/>
          </a:prstGeom>
          <a:noFill/>
        </p:spPr>
        <p:txBody>
          <a:bodyPr wrap="square" rtlCol="0">
            <a:spAutoFit/>
          </a:bodyPr>
          <a:lstStyle/>
          <a:p>
            <a:r>
              <a:rPr lang="en-US" sz="1100" dirty="0" smtClean="0">
                <a:solidFill>
                  <a:srgbClr val="FF0000"/>
                </a:solidFill>
              </a:rPr>
              <a:t>Use the ‘+/-’ signs to increase or decrease the quantity or tap in the number field to bring up a numeric keypad  </a:t>
            </a:r>
            <a:endParaRPr lang="en-US" sz="1100" dirty="0">
              <a:solidFill>
                <a:srgbClr val="FF0000"/>
              </a:solidFill>
            </a:endParaRPr>
          </a:p>
        </p:txBody>
      </p:sp>
      <p:cxnSp>
        <p:nvCxnSpPr>
          <p:cNvPr id="8" name="Straight Arrow Connector 7"/>
          <p:cNvCxnSpPr/>
          <p:nvPr/>
        </p:nvCxnSpPr>
        <p:spPr>
          <a:xfrm flipV="1">
            <a:off x="5791200" y="2895600"/>
            <a:ext cx="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943600" y="3048000"/>
            <a:ext cx="1524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334000" y="2514600"/>
            <a:ext cx="228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19799" y="2514600"/>
            <a:ext cx="228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1" idx="4"/>
          </p:cNvCxnSpPr>
          <p:nvPr/>
        </p:nvCxnSpPr>
        <p:spPr>
          <a:xfrm flipH="1" flipV="1">
            <a:off x="5448300" y="3048000"/>
            <a:ext cx="190499"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90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Delivering Items by Quantity</a:t>
            </a:r>
            <a:endParaRPr lang="en-US" dirty="0"/>
          </a:p>
        </p:txBody>
      </p:sp>
      <p:sp>
        <p:nvSpPr>
          <p:cNvPr id="3" name="Content Placeholder 2"/>
          <p:cNvSpPr>
            <a:spLocks noGrp="1"/>
          </p:cNvSpPr>
          <p:nvPr>
            <p:ph idx="1"/>
          </p:nvPr>
        </p:nvSpPr>
        <p:spPr>
          <a:xfrm>
            <a:off x="457200" y="1371600"/>
            <a:ext cx="5181600" cy="4754563"/>
          </a:xfrm>
        </p:spPr>
        <p:txBody>
          <a:bodyPr/>
          <a:lstStyle/>
          <a:p>
            <a:r>
              <a:rPr lang="en-US" dirty="0"/>
              <a:t>For hard goods/consumables, if the operator is fulfilling the line completely, the user can swipe to the left to complete the line </a:t>
            </a:r>
          </a:p>
          <a:p>
            <a:endParaRPr lang="en-US" dirty="0"/>
          </a:p>
        </p:txBody>
      </p:sp>
      <p:pic>
        <p:nvPicPr>
          <p:cNvPr id="4" name="Picture 3"/>
          <p:cNvPicPr>
            <a:picLocks noChangeAspect="1"/>
          </p:cNvPicPr>
          <p:nvPr/>
        </p:nvPicPr>
        <p:blipFill>
          <a:blip r:embed="rId2"/>
          <a:stretch>
            <a:fillRect/>
          </a:stretch>
        </p:blipFill>
        <p:spPr>
          <a:xfrm>
            <a:off x="6019800" y="1264159"/>
            <a:ext cx="2751754" cy="4876800"/>
          </a:xfrm>
          <a:prstGeom prst="rect">
            <a:avLst/>
          </a:prstGeom>
        </p:spPr>
      </p:pic>
    </p:spTree>
    <p:extLst>
      <p:ext uri="{BB962C8B-B14F-4D97-AF65-F5344CB8AC3E}">
        <p14:creationId xmlns:p14="http://schemas.microsoft.com/office/powerpoint/2010/main" val="575460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Items by Quantity not on the order</a:t>
            </a:r>
            <a:endParaRPr lang="en-US" dirty="0"/>
          </a:p>
        </p:txBody>
      </p:sp>
      <p:sp>
        <p:nvSpPr>
          <p:cNvPr id="3" name="Content Placeholder 2"/>
          <p:cNvSpPr>
            <a:spLocks noGrp="1"/>
          </p:cNvSpPr>
          <p:nvPr>
            <p:ph idx="1"/>
          </p:nvPr>
        </p:nvSpPr>
        <p:spPr>
          <a:xfrm>
            <a:off x="457200" y="1371600"/>
            <a:ext cx="3810000" cy="4754563"/>
          </a:xfrm>
        </p:spPr>
        <p:txBody>
          <a:bodyPr>
            <a:normAutofit lnSpcReduction="10000"/>
          </a:bodyPr>
          <a:lstStyle/>
          <a:p>
            <a:r>
              <a:rPr lang="en-US" dirty="0"/>
              <a:t>If the product is not listed on the main screen, the user may tap the Note button in the bottom right hand corner of the screen and click “Add Line Item” to bring up a smart search for product codes to be added</a:t>
            </a:r>
          </a:p>
          <a:p>
            <a:endParaRPr lang="en-US" dirty="0"/>
          </a:p>
        </p:txBody>
      </p:sp>
      <p:pic>
        <p:nvPicPr>
          <p:cNvPr id="11" name="Picture 10"/>
          <p:cNvPicPr>
            <a:picLocks noChangeAspect="1"/>
          </p:cNvPicPr>
          <p:nvPr/>
        </p:nvPicPr>
        <p:blipFill>
          <a:blip r:embed="rId2"/>
          <a:stretch>
            <a:fillRect/>
          </a:stretch>
        </p:blipFill>
        <p:spPr>
          <a:xfrm>
            <a:off x="5585534" y="1600200"/>
            <a:ext cx="2567866" cy="4539022"/>
          </a:xfrm>
          <a:prstGeom prst="rect">
            <a:avLst/>
          </a:prstGeom>
        </p:spPr>
      </p:pic>
      <p:sp>
        <p:nvSpPr>
          <p:cNvPr id="12" name="Rectangle 11"/>
          <p:cNvSpPr/>
          <p:nvPr/>
        </p:nvSpPr>
        <p:spPr>
          <a:xfrm>
            <a:off x="5562600" y="4419600"/>
            <a:ext cx="2590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806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Items by Quantity not on the order</a:t>
            </a:r>
          </a:p>
        </p:txBody>
      </p:sp>
      <p:sp>
        <p:nvSpPr>
          <p:cNvPr id="3" name="Content Placeholder 2"/>
          <p:cNvSpPr>
            <a:spLocks noGrp="1"/>
          </p:cNvSpPr>
          <p:nvPr>
            <p:ph idx="1"/>
          </p:nvPr>
        </p:nvSpPr>
        <p:spPr>
          <a:xfrm>
            <a:off x="457200" y="1371600"/>
            <a:ext cx="3200400" cy="4754563"/>
          </a:xfrm>
        </p:spPr>
        <p:txBody>
          <a:bodyPr>
            <a:normAutofit/>
          </a:bodyPr>
          <a:lstStyle/>
          <a:p>
            <a:r>
              <a:rPr lang="en-US" sz="2400" dirty="0"/>
              <a:t>The operator may select the product code or hard good code </a:t>
            </a:r>
            <a:r>
              <a:rPr lang="en-US" sz="2400" dirty="0" smtClean="0"/>
              <a:t>then tap Next</a:t>
            </a:r>
          </a:p>
          <a:p>
            <a:endParaRPr lang="en-US" sz="2400" dirty="0" smtClean="0"/>
          </a:p>
          <a:p>
            <a:r>
              <a:rPr lang="en-US" sz="2400" dirty="0" smtClean="0"/>
              <a:t>The operator may enter a quantity for ships and returns or use the ‘+/-’ buttons to increase or decrease quantities</a:t>
            </a:r>
          </a:p>
          <a:p>
            <a:endParaRPr lang="en-US" dirty="0"/>
          </a:p>
          <a:p>
            <a:endParaRPr lang="en-US" dirty="0"/>
          </a:p>
        </p:txBody>
      </p:sp>
      <p:pic>
        <p:nvPicPr>
          <p:cNvPr id="9" name="Picture 8"/>
          <p:cNvPicPr>
            <a:picLocks noChangeAspect="1"/>
          </p:cNvPicPr>
          <p:nvPr/>
        </p:nvPicPr>
        <p:blipFill>
          <a:blip r:embed="rId2"/>
          <a:stretch>
            <a:fillRect/>
          </a:stretch>
        </p:blipFill>
        <p:spPr>
          <a:xfrm>
            <a:off x="3505200" y="1539081"/>
            <a:ext cx="2497041" cy="4419600"/>
          </a:xfrm>
          <a:prstGeom prst="rect">
            <a:avLst/>
          </a:prstGeom>
        </p:spPr>
      </p:pic>
      <p:pic>
        <p:nvPicPr>
          <p:cNvPr id="10" name="Picture 9"/>
          <p:cNvPicPr>
            <a:picLocks noChangeAspect="1"/>
          </p:cNvPicPr>
          <p:nvPr/>
        </p:nvPicPr>
        <p:blipFill>
          <a:blip r:embed="rId3"/>
          <a:stretch>
            <a:fillRect/>
          </a:stretch>
        </p:blipFill>
        <p:spPr>
          <a:xfrm>
            <a:off x="6172200" y="1539081"/>
            <a:ext cx="2548561" cy="4455850"/>
          </a:xfrm>
          <a:prstGeom prst="rect">
            <a:avLst/>
          </a:prstGeom>
        </p:spPr>
      </p:pic>
      <p:sp>
        <p:nvSpPr>
          <p:cNvPr id="11" name="Rectangle 10"/>
          <p:cNvSpPr/>
          <p:nvPr/>
        </p:nvSpPr>
        <p:spPr>
          <a:xfrm>
            <a:off x="5459768" y="1722268"/>
            <a:ext cx="542474" cy="2589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77000" y="3505200"/>
            <a:ext cx="2323892" cy="769441"/>
          </a:xfrm>
          <a:prstGeom prst="rect">
            <a:avLst/>
          </a:prstGeom>
          <a:noFill/>
        </p:spPr>
        <p:txBody>
          <a:bodyPr wrap="square" rtlCol="0">
            <a:spAutoFit/>
          </a:bodyPr>
          <a:lstStyle/>
          <a:p>
            <a:r>
              <a:rPr lang="en-US" sz="1100" dirty="0" smtClean="0">
                <a:solidFill>
                  <a:srgbClr val="FF0000"/>
                </a:solidFill>
              </a:rPr>
              <a:t>Use the ‘+/-’ signs to increase or decrease the quantity or tap in the number field to bring up a numeric keypad  </a:t>
            </a:r>
            <a:endParaRPr lang="en-US" sz="1100" dirty="0">
              <a:solidFill>
                <a:srgbClr val="FF0000"/>
              </a:solidFill>
            </a:endParaRPr>
          </a:p>
        </p:txBody>
      </p:sp>
      <p:cxnSp>
        <p:nvCxnSpPr>
          <p:cNvPr id="13" name="Straight Arrow Connector 12"/>
          <p:cNvCxnSpPr/>
          <p:nvPr/>
        </p:nvCxnSpPr>
        <p:spPr>
          <a:xfrm flipV="1">
            <a:off x="8175561" y="2971800"/>
            <a:ext cx="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327961" y="3124200"/>
            <a:ext cx="1524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718361" y="2590800"/>
            <a:ext cx="228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404160" y="2590800"/>
            <a:ext cx="228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15" idx="4"/>
          </p:cNvCxnSpPr>
          <p:nvPr/>
        </p:nvCxnSpPr>
        <p:spPr>
          <a:xfrm flipH="1" flipV="1">
            <a:off x="7832661" y="3124200"/>
            <a:ext cx="190499"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877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set up for Truck Drivers</a:t>
            </a:r>
            <a:endParaRPr lang="en-US" dirty="0"/>
          </a:p>
        </p:txBody>
      </p:sp>
      <p:sp>
        <p:nvSpPr>
          <p:cNvPr id="3" name="Content Placeholder 2"/>
          <p:cNvSpPr>
            <a:spLocks noGrp="1"/>
          </p:cNvSpPr>
          <p:nvPr>
            <p:ph idx="1"/>
          </p:nvPr>
        </p:nvSpPr>
        <p:spPr/>
        <p:txBody>
          <a:bodyPr>
            <a:normAutofit fontScale="92500"/>
          </a:bodyPr>
          <a:lstStyle/>
          <a:p>
            <a:r>
              <a:rPr lang="en-US" dirty="0" smtClean="0"/>
              <a:t>Like the Mobile Units page, each POD user must initially be set up with a Working Location, Truck, and Route.  </a:t>
            </a:r>
            <a:endParaRPr lang="en-US" dirty="0"/>
          </a:p>
          <a:p>
            <a:pPr lvl="1"/>
            <a:r>
              <a:rPr lang="en-US" i="1" dirty="0" smtClean="0"/>
              <a:t>NOTE:  The Working Location and Truck can be changed from the Smartphone once initially set up</a:t>
            </a:r>
          </a:p>
          <a:p>
            <a:pPr lvl="1"/>
            <a:r>
              <a:rPr lang="en-US" u="sng" dirty="0" smtClean="0"/>
              <a:t>Working Location </a:t>
            </a:r>
            <a:r>
              <a:rPr lang="en-US" dirty="0" smtClean="0"/>
              <a:t>– for drivers this is likely to always be the same as the location they are assigned to, but for administrators that move locations they are likely to switch locations for delivery.  This helps filter Route choices and orders</a:t>
            </a:r>
          </a:p>
          <a:p>
            <a:pPr lvl="1"/>
            <a:r>
              <a:rPr lang="en-US" u="sng" dirty="0" smtClean="0"/>
              <a:t>Load Inventory for this Truck or Branch </a:t>
            </a:r>
            <a:r>
              <a:rPr lang="en-US" dirty="0" smtClean="0"/>
              <a:t>– select the appropriate truck to download the unique assets to the Smartphone</a:t>
            </a:r>
          </a:p>
          <a:p>
            <a:pPr lvl="1"/>
            <a:r>
              <a:rPr lang="en-US" u="sng" dirty="0" smtClean="0"/>
              <a:t>Route </a:t>
            </a:r>
            <a:r>
              <a:rPr lang="en-US" dirty="0" smtClean="0"/>
              <a:t>– filters the appropriate orders to the Smartphone</a:t>
            </a:r>
            <a:endParaRPr lang="en-US" dirty="0"/>
          </a:p>
        </p:txBody>
      </p:sp>
    </p:spTree>
    <p:extLst>
      <p:ext uri="{BB962C8B-B14F-4D97-AF65-F5344CB8AC3E}">
        <p14:creationId xmlns:p14="http://schemas.microsoft.com/office/powerpoint/2010/main" val="1837243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a Delivery</a:t>
            </a:r>
            <a:endParaRPr lang="en-US" dirty="0"/>
          </a:p>
        </p:txBody>
      </p:sp>
      <p:sp>
        <p:nvSpPr>
          <p:cNvPr id="3" name="Content Placeholder 2"/>
          <p:cNvSpPr>
            <a:spLocks noGrp="1"/>
          </p:cNvSpPr>
          <p:nvPr>
            <p:ph idx="1"/>
          </p:nvPr>
        </p:nvSpPr>
        <p:spPr>
          <a:xfrm>
            <a:off x="457200" y="1371600"/>
            <a:ext cx="3505200" cy="5105400"/>
          </a:xfrm>
        </p:spPr>
        <p:txBody>
          <a:bodyPr>
            <a:normAutofit fontScale="62500" lnSpcReduction="20000"/>
          </a:bodyPr>
          <a:lstStyle/>
          <a:p>
            <a:r>
              <a:rPr lang="en-US" dirty="0" smtClean="0"/>
              <a:t>Once all items have been scanned/added, tap the Next button in the upper right hand corner of the screen to complete the final delivery steps</a:t>
            </a:r>
          </a:p>
          <a:p>
            <a:r>
              <a:rPr lang="en-US" dirty="0" smtClean="0"/>
              <a:t>If all lines that were delivered/returned match the lines on the order you will automatically be taken to the delivery confirmation screen to get the customer’s signature</a:t>
            </a:r>
          </a:p>
          <a:p>
            <a:endParaRPr lang="en-US" dirty="0" smtClean="0"/>
          </a:p>
          <a:p>
            <a:r>
              <a:rPr lang="en-US" i="1" dirty="0" smtClean="0"/>
              <a:t>NOTE:  If there were returned assets scanned/added that were not part of the original order, </a:t>
            </a:r>
            <a:r>
              <a:rPr lang="en-US" i="1" dirty="0" err="1" smtClean="0"/>
              <a:t>TrackAbout</a:t>
            </a:r>
            <a:r>
              <a:rPr lang="en-US" i="1" dirty="0" smtClean="0"/>
              <a:t> will highlight the rows as green, as we assume all clients want their assets back </a:t>
            </a:r>
          </a:p>
          <a:p>
            <a:endParaRPr lang="en-US" dirty="0"/>
          </a:p>
        </p:txBody>
      </p:sp>
      <p:pic>
        <p:nvPicPr>
          <p:cNvPr id="6" name="Picture 5"/>
          <p:cNvPicPr>
            <a:picLocks noChangeAspect="1"/>
          </p:cNvPicPr>
          <p:nvPr/>
        </p:nvPicPr>
        <p:blipFill>
          <a:blip r:embed="rId2"/>
          <a:stretch>
            <a:fillRect/>
          </a:stretch>
        </p:blipFill>
        <p:spPr>
          <a:xfrm>
            <a:off x="4572000" y="1219200"/>
            <a:ext cx="3059672" cy="5410200"/>
          </a:xfrm>
          <a:prstGeom prst="rect">
            <a:avLst/>
          </a:prstGeom>
        </p:spPr>
      </p:pic>
      <p:sp>
        <p:nvSpPr>
          <p:cNvPr id="5" name="Rectangle 4"/>
          <p:cNvSpPr/>
          <p:nvPr/>
        </p:nvSpPr>
        <p:spPr>
          <a:xfrm>
            <a:off x="6934200" y="1447800"/>
            <a:ext cx="638452"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262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all Lines Don’t Match</a:t>
            </a:r>
            <a:endParaRPr lang="en-US" dirty="0"/>
          </a:p>
        </p:txBody>
      </p:sp>
      <p:sp>
        <p:nvSpPr>
          <p:cNvPr id="3" name="Content Placeholder 2"/>
          <p:cNvSpPr>
            <a:spLocks noGrp="1"/>
          </p:cNvSpPr>
          <p:nvPr>
            <p:ph idx="1"/>
          </p:nvPr>
        </p:nvSpPr>
        <p:spPr>
          <a:xfrm>
            <a:off x="457200" y="1371600"/>
            <a:ext cx="4419600" cy="4754563"/>
          </a:xfrm>
        </p:spPr>
        <p:txBody>
          <a:bodyPr>
            <a:normAutofit fontScale="92500" lnSpcReduction="20000"/>
          </a:bodyPr>
          <a:lstStyle/>
          <a:p>
            <a:r>
              <a:rPr lang="en-US" dirty="0"/>
              <a:t>If the number of assets ordered does not match the number of assets scanned/added during </a:t>
            </a:r>
            <a:r>
              <a:rPr lang="en-US" dirty="0" smtClean="0"/>
              <a:t>Delivery, </a:t>
            </a:r>
            <a:r>
              <a:rPr lang="en-US" dirty="0"/>
              <a:t>the operator will be alerted that there is a mismatch after tapping the </a:t>
            </a:r>
            <a:r>
              <a:rPr lang="en-US" dirty="0" smtClean="0"/>
              <a:t>Next </a:t>
            </a:r>
            <a:r>
              <a:rPr lang="en-US" dirty="0"/>
              <a:t>button.</a:t>
            </a:r>
          </a:p>
          <a:p>
            <a:r>
              <a:rPr lang="en-US" dirty="0"/>
              <a:t>Tap Back to go back and fulfill each line</a:t>
            </a:r>
          </a:p>
          <a:p>
            <a:r>
              <a:rPr lang="en-US" dirty="0" smtClean="0"/>
              <a:t>Tap Next To </a:t>
            </a:r>
            <a:r>
              <a:rPr lang="en-US" dirty="0"/>
              <a:t>proceed with the quantities already included on the screen </a:t>
            </a:r>
          </a:p>
        </p:txBody>
      </p:sp>
      <p:pic>
        <p:nvPicPr>
          <p:cNvPr id="4" name="Picture 3"/>
          <p:cNvPicPr>
            <a:picLocks noChangeAspect="1"/>
          </p:cNvPicPr>
          <p:nvPr/>
        </p:nvPicPr>
        <p:blipFill>
          <a:blip r:embed="rId2"/>
          <a:stretch>
            <a:fillRect/>
          </a:stretch>
        </p:blipFill>
        <p:spPr>
          <a:xfrm>
            <a:off x="5410200" y="1295400"/>
            <a:ext cx="3055950" cy="5403912"/>
          </a:xfrm>
          <a:prstGeom prst="rect">
            <a:avLst/>
          </a:prstGeom>
        </p:spPr>
      </p:pic>
      <p:sp>
        <p:nvSpPr>
          <p:cNvPr id="5" name="Rectangle 4"/>
          <p:cNvSpPr/>
          <p:nvPr/>
        </p:nvSpPr>
        <p:spPr>
          <a:xfrm>
            <a:off x="7772400" y="1524000"/>
            <a:ext cx="69375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059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Reason Codes</a:t>
            </a:r>
            <a:endParaRPr lang="en-US" dirty="0"/>
          </a:p>
        </p:txBody>
      </p:sp>
      <p:sp>
        <p:nvSpPr>
          <p:cNvPr id="3" name="Content Placeholder 2"/>
          <p:cNvSpPr>
            <a:spLocks noGrp="1"/>
          </p:cNvSpPr>
          <p:nvPr>
            <p:ph idx="1"/>
          </p:nvPr>
        </p:nvSpPr>
        <p:spPr>
          <a:xfrm>
            <a:off x="457200" y="1371600"/>
            <a:ext cx="2819400" cy="4754563"/>
          </a:xfrm>
        </p:spPr>
        <p:txBody>
          <a:bodyPr>
            <a:normAutofit fontScale="70000" lnSpcReduction="20000"/>
          </a:bodyPr>
          <a:lstStyle/>
          <a:p>
            <a:r>
              <a:rPr lang="en-US" dirty="0"/>
              <a:t>If the operator chooses to continue to save the </a:t>
            </a:r>
            <a:r>
              <a:rPr lang="en-US" dirty="0" smtClean="0"/>
              <a:t>Delivery </a:t>
            </a:r>
            <a:r>
              <a:rPr lang="en-US" dirty="0"/>
              <a:t>action with mismatched lines, customers can choose to have a list of reason codes that the operator must choose from and assign to each mismatched line</a:t>
            </a:r>
          </a:p>
          <a:p>
            <a:r>
              <a:rPr lang="en-US" dirty="0"/>
              <a:t>The operator may tap on each mismatched line to assign the </a:t>
            </a:r>
            <a:r>
              <a:rPr lang="en-US" dirty="0">
                <a:solidFill>
                  <a:srgbClr val="C00000"/>
                </a:solidFill>
              </a:rPr>
              <a:t>required reason code</a:t>
            </a:r>
            <a:r>
              <a:rPr lang="en-US" dirty="0"/>
              <a:t>; once assigned, the line turns </a:t>
            </a:r>
            <a:r>
              <a:rPr lang="en-US" dirty="0" smtClean="0">
                <a:solidFill>
                  <a:srgbClr val="66FF33"/>
                </a:solidFill>
              </a:rPr>
              <a:t>green</a:t>
            </a:r>
          </a:p>
          <a:p>
            <a:r>
              <a:rPr lang="en-US" dirty="0" smtClean="0">
                <a:solidFill>
                  <a:srgbClr val="66FF33"/>
                </a:solidFill>
              </a:rPr>
              <a:t>Tap Next</a:t>
            </a:r>
            <a:endParaRPr lang="en-US" dirty="0">
              <a:solidFill>
                <a:srgbClr val="66FF33"/>
              </a:solidFill>
            </a:endParaRPr>
          </a:p>
          <a:p>
            <a:endParaRPr lang="en-US" dirty="0"/>
          </a:p>
        </p:txBody>
      </p:sp>
      <p:pic>
        <p:nvPicPr>
          <p:cNvPr id="4" name="Picture 3"/>
          <p:cNvPicPr>
            <a:picLocks noChangeAspect="1"/>
          </p:cNvPicPr>
          <p:nvPr/>
        </p:nvPicPr>
        <p:blipFill>
          <a:blip r:embed="rId2"/>
          <a:stretch>
            <a:fillRect/>
          </a:stretch>
        </p:blipFill>
        <p:spPr>
          <a:xfrm>
            <a:off x="6705600" y="1208226"/>
            <a:ext cx="2209800" cy="3901860"/>
          </a:xfrm>
          <a:prstGeom prst="rect">
            <a:avLst/>
          </a:prstGeom>
        </p:spPr>
      </p:pic>
      <p:pic>
        <p:nvPicPr>
          <p:cNvPr id="5" name="Picture 4"/>
          <p:cNvPicPr>
            <a:picLocks noChangeAspect="1"/>
          </p:cNvPicPr>
          <p:nvPr/>
        </p:nvPicPr>
        <p:blipFill>
          <a:blip r:embed="rId3"/>
          <a:stretch>
            <a:fillRect/>
          </a:stretch>
        </p:blipFill>
        <p:spPr>
          <a:xfrm>
            <a:off x="4038600" y="1219200"/>
            <a:ext cx="2194117" cy="3879912"/>
          </a:xfrm>
          <a:prstGeom prst="rect">
            <a:avLst/>
          </a:prstGeom>
        </p:spPr>
      </p:pic>
      <p:sp>
        <p:nvSpPr>
          <p:cNvPr id="6" name="Rectangle 5"/>
          <p:cNvSpPr/>
          <p:nvPr/>
        </p:nvSpPr>
        <p:spPr>
          <a:xfrm>
            <a:off x="6705600" y="1524000"/>
            <a:ext cx="2209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5079286" y="2941468"/>
            <a:ext cx="2212455" cy="3886200"/>
          </a:xfrm>
          <a:prstGeom prst="rect">
            <a:avLst/>
          </a:prstGeom>
        </p:spPr>
      </p:pic>
      <p:sp>
        <p:nvSpPr>
          <p:cNvPr id="8" name="Rectangle 7"/>
          <p:cNvSpPr/>
          <p:nvPr/>
        </p:nvSpPr>
        <p:spPr>
          <a:xfrm>
            <a:off x="6781800" y="3048000"/>
            <a:ext cx="491603"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883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a Delivery</a:t>
            </a:r>
            <a:endParaRPr lang="en-US" dirty="0"/>
          </a:p>
        </p:txBody>
      </p:sp>
      <p:sp>
        <p:nvSpPr>
          <p:cNvPr id="3" name="Content Placeholder 2"/>
          <p:cNvSpPr>
            <a:spLocks noGrp="1"/>
          </p:cNvSpPr>
          <p:nvPr>
            <p:ph idx="1"/>
          </p:nvPr>
        </p:nvSpPr>
        <p:spPr>
          <a:xfrm>
            <a:off x="457200" y="1371600"/>
            <a:ext cx="4267200" cy="4754563"/>
          </a:xfrm>
        </p:spPr>
        <p:txBody>
          <a:bodyPr>
            <a:normAutofit fontScale="92500" lnSpcReduction="10000"/>
          </a:bodyPr>
          <a:lstStyle/>
          <a:p>
            <a:r>
              <a:rPr lang="en-US" dirty="0" smtClean="0"/>
              <a:t>The Delivery Confirmation screen provides the customer with a summarized view of what was ordered and delivered/picked up</a:t>
            </a:r>
          </a:p>
          <a:p>
            <a:endParaRPr lang="en-US" dirty="0"/>
          </a:p>
          <a:p>
            <a:r>
              <a:rPr lang="en-US" dirty="0" smtClean="0"/>
              <a:t>Enter in the name of the customer employee accepting the delivery and tap in the space provided to have them sign </a:t>
            </a:r>
            <a:endParaRPr lang="en-US" dirty="0"/>
          </a:p>
        </p:txBody>
      </p:sp>
      <p:pic>
        <p:nvPicPr>
          <p:cNvPr id="4" name="Picture 3"/>
          <p:cNvPicPr>
            <a:picLocks noChangeAspect="1"/>
          </p:cNvPicPr>
          <p:nvPr/>
        </p:nvPicPr>
        <p:blipFill>
          <a:blip r:embed="rId2"/>
          <a:stretch>
            <a:fillRect/>
          </a:stretch>
        </p:blipFill>
        <p:spPr>
          <a:xfrm>
            <a:off x="5334000" y="1143000"/>
            <a:ext cx="3086354" cy="5486400"/>
          </a:xfrm>
          <a:prstGeom prst="rect">
            <a:avLst/>
          </a:prstGeom>
        </p:spPr>
      </p:pic>
      <p:sp>
        <p:nvSpPr>
          <p:cNvPr id="5" name="Rectangle 4"/>
          <p:cNvSpPr/>
          <p:nvPr/>
        </p:nvSpPr>
        <p:spPr>
          <a:xfrm>
            <a:off x="5257800" y="2362200"/>
            <a:ext cx="3124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57800" y="2895600"/>
            <a:ext cx="3162554"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495800" y="2667000"/>
            <a:ext cx="609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91000" y="3124200"/>
            <a:ext cx="914400" cy="914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148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a Delivery</a:t>
            </a:r>
            <a:endParaRPr lang="en-US" dirty="0"/>
          </a:p>
        </p:txBody>
      </p:sp>
      <p:sp>
        <p:nvSpPr>
          <p:cNvPr id="3" name="Content Placeholder 2"/>
          <p:cNvSpPr>
            <a:spLocks noGrp="1"/>
          </p:cNvSpPr>
          <p:nvPr>
            <p:ph idx="1"/>
          </p:nvPr>
        </p:nvSpPr>
        <p:spPr>
          <a:xfrm>
            <a:off x="457200" y="1371600"/>
            <a:ext cx="3200400" cy="4754563"/>
          </a:xfrm>
        </p:spPr>
        <p:txBody>
          <a:bodyPr>
            <a:noAutofit/>
          </a:bodyPr>
          <a:lstStyle/>
          <a:p>
            <a:r>
              <a:rPr lang="en-US" sz="2000" dirty="0" smtClean="0"/>
              <a:t>Tap Next and Save </a:t>
            </a:r>
          </a:p>
          <a:p>
            <a:r>
              <a:rPr lang="en-US" sz="2000" i="1" dirty="0" smtClean="0"/>
              <a:t>NOTE:  The driver can optionally add in an email address where a proof of delivery will be sent.  This can alternatively be set up on a customer’s profile in </a:t>
            </a:r>
            <a:r>
              <a:rPr lang="en-US" sz="2000" i="1" dirty="0" err="1" smtClean="0"/>
              <a:t>TrackAbout</a:t>
            </a:r>
            <a:r>
              <a:rPr lang="en-US" sz="2000" i="1" dirty="0" smtClean="0"/>
              <a:t>.  Please contact support for more details</a:t>
            </a:r>
          </a:p>
          <a:p>
            <a:r>
              <a:rPr lang="en-US" sz="2000" dirty="0" smtClean="0"/>
              <a:t>The use state for all assets delivered will now be Delivered, and for returns will be Empty</a:t>
            </a:r>
          </a:p>
          <a:p>
            <a:endParaRPr lang="en-US" sz="2400" i="1" dirty="0"/>
          </a:p>
        </p:txBody>
      </p:sp>
      <p:pic>
        <p:nvPicPr>
          <p:cNvPr id="4" name="Picture 3"/>
          <p:cNvPicPr>
            <a:picLocks noChangeAspect="1"/>
          </p:cNvPicPr>
          <p:nvPr/>
        </p:nvPicPr>
        <p:blipFill>
          <a:blip r:embed="rId2"/>
          <a:stretch>
            <a:fillRect/>
          </a:stretch>
        </p:blipFill>
        <p:spPr>
          <a:xfrm>
            <a:off x="3924300" y="1570608"/>
            <a:ext cx="2474577" cy="4343400"/>
          </a:xfrm>
          <a:prstGeom prst="rect">
            <a:avLst/>
          </a:prstGeom>
        </p:spPr>
      </p:pic>
      <p:pic>
        <p:nvPicPr>
          <p:cNvPr id="5" name="Picture 4"/>
          <p:cNvPicPr>
            <a:picLocks noChangeAspect="1"/>
          </p:cNvPicPr>
          <p:nvPr/>
        </p:nvPicPr>
        <p:blipFill>
          <a:blip r:embed="rId3"/>
          <a:stretch>
            <a:fillRect/>
          </a:stretch>
        </p:blipFill>
        <p:spPr>
          <a:xfrm>
            <a:off x="6477001" y="1570608"/>
            <a:ext cx="2469966" cy="4343400"/>
          </a:xfrm>
          <a:prstGeom prst="rect">
            <a:avLst/>
          </a:prstGeom>
        </p:spPr>
      </p:pic>
      <p:sp>
        <p:nvSpPr>
          <p:cNvPr id="6" name="Rectangle 5"/>
          <p:cNvSpPr/>
          <p:nvPr/>
        </p:nvSpPr>
        <p:spPr>
          <a:xfrm>
            <a:off x="5867400" y="1752600"/>
            <a:ext cx="531477"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0" y="1752600"/>
            <a:ext cx="564967"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53200" y="2057400"/>
            <a:ext cx="2393767"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264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Keying in Assets and Removing Assets</a:t>
            </a:r>
            <a:endParaRPr lang="en-US" dirty="0"/>
          </a:p>
        </p:txBody>
      </p:sp>
      <p:sp>
        <p:nvSpPr>
          <p:cNvPr id="3" name="Content Placeholder 2"/>
          <p:cNvSpPr>
            <a:spLocks noGrp="1"/>
          </p:cNvSpPr>
          <p:nvPr>
            <p:ph idx="1"/>
          </p:nvPr>
        </p:nvSpPr>
        <p:spPr/>
        <p:txBody>
          <a:bodyPr/>
          <a:lstStyle/>
          <a:p>
            <a:r>
              <a:rPr lang="en-US" dirty="0"/>
              <a:t>The Keyboard in the bottom left hand corner of the screen allows the operator to key in by serial number/barcode</a:t>
            </a:r>
          </a:p>
          <a:p>
            <a:r>
              <a:rPr lang="en-US" dirty="0"/>
              <a:t>The View Details button (accessed via the Note) will allow an operator to view all barcodes and products added and will also allow them to remove erroneous assets by tapping or multi-selecting lines and then tapping the trash icon</a:t>
            </a:r>
          </a:p>
          <a:p>
            <a:endParaRPr lang="en-US" dirty="0"/>
          </a:p>
        </p:txBody>
      </p:sp>
    </p:spTree>
    <p:extLst>
      <p:ext uri="{BB962C8B-B14F-4D97-AF65-F5344CB8AC3E}">
        <p14:creationId xmlns:p14="http://schemas.microsoft.com/office/powerpoint/2010/main" val="3889988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Unload Truck (with Trip)</a:t>
            </a:r>
            <a:endParaRPr lang="en-US" dirty="0"/>
          </a:p>
        </p:txBody>
      </p:sp>
      <p:sp>
        <p:nvSpPr>
          <p:cNvPr id="3" name="Content Placeholder 2"/>
          <p:cNvSpPr>
            <a:spLocks noGrp="1"/>
          </p:cNvSpPr>
          <p:nvPr>
            <p:ph idx="1"/>
          </p:nvPr>
        </p:nvSpPr>
        <p:spPr>
          <a:xfrm>
            <a:off x="457200" y="1371600"/>
            <a:ext cx="8077200" cy="4754563"/>
          </a:xfrm>
        </p:spPr>
        <p:txBody>
          <a:bodyPr/>
          <a:lstStyle/>
          <a:p>
            <a:r>
              <a:rPr lang="en-US" dirty="0" smtClean="0"/>
              <a:t>At the end of a delivery trip and when a driver comes back to the plant, operators will scan all of the assets off of the vehicle</a:t>
            </a:r>
          </a:p>
          <a:p>
            <a:r>
              <a:rPr lang="en-US" dirty="0" smtClean="0"/>
              <a:t>Tap Unload Truck from the Main Menu</a:t>
            </a:r>
          </a:p>
          <a:p>
            <a:endParaRPr lang="en-US" dirty="0"/>
          </a:p>
        </p:txBody>
      </p:sp>
    </p:spTree>
    <p:extLst>
      <p:ext uri="{BB962C8B-B14F-4D97-AF65-F5344CB8AC3E}">
        <p14:creationId xmlns:p14="http://schemas.microsoft.com/office/powerpoint/2010/main" val="1458059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Unload Truck</a:t>
            </a:r>
            <a:endParaRPr lang="en-US" dirty="0"/>
          </a:p>
        </p:txBody>
      </p:sp>
      <p:sp>
        <p:nvSpPr>
          <p:cNvPr id="3" name="Content Placeholder 2"/>
          <p:cNvSpPr>
            <a:spLocks noGrp="1"/>
          </p:cNvSpPr>
          <p:nvPr>
            <p:ph idx="1"/>
          </p:nvPr>
        </p:nvSpPr>
        <p:spPr>
          <a:xfrm>
            <a:off x="457200" y="1371600"/>
            <a:ext cx="3581400" cy="4754563"/>
          </a:xfrm>
        </p:spPr>
        <p:txBody>
          <a:bodyPr/>
          <a:lstStyle/>
          <a:p>
            <a:r>
              <a:rPr lang="en-US" dirty="0" smtClean="0"/>
              <a:t>When unloading a truck for a trip, the operator will be required to either scan or select a truck from the drop down menu</a:t>
            </a:r>
            <a:endParaRPr lang="en-US" dirty="0"/>
          </a:p>
        </p:txBody>
      </p:sp>
      <p:pic>
        <p:nvPicPr>
          <p:cNvPr id="4" name="Picture 3"/>
          <p:cNvPicPr>
            <a:picLocks noChangeAspect="1"/>
          </p:cNvPicPr>
          <p:nvPr/>
        </p:nvPicPr>
        <p:blipFill>
          <a:blip r:embed="rId2"/>
          <a:stretch>
            <a:fillRect/>
          </a:stretch>
        </p:blipFill>
        <p:spPr>
          <a:xfrm>
            <a:off x="4003089" y="1589203"/>
            <a:ext cx="2452134" cy="4319356"/>
          </a:xfrm>
          <a:prstGeom prst="rect">
            <a:avLst/>
          </a:prstGeom>
        </p:spPr>
      </p:pic>
      <p:pic>
        <p:nvPicPr>
          <p:cNvPr id="5" name="Picture 4"/>
          <p:cNvPicPr>
            <a:picLocks noChangeAspect="1"/>
          </p:cNvPicPr>
          <p:nvPr/>
        </p:nvPicPr>
        <p:blipFill>
          <a:blip r:embed="rId3"/>
          <a:stretch>
            <a:fillRect/>
          </a:stretch>
        </p:blipFill>
        <p:spPr>
          <a:xfrm>
            <a:off x="6553200" y="1551103"/>
            <a:ext cx="2459542" cy="4357456"/>
          </a:xfrm>
          <a:prstGeom prst="rect">
            <a:avLst/>
          </a:prstGeom>
        </p:spPr>
      </p:pic>
      <p:sp>
        <p:nvSpPr>
          <p:cNvPr id="6" name="Rectangle 5"/>
          <p:cNvSpPr/>
          <p:nvPr/>
        </p:nvSpPr>
        <p:spPr>
          <a:xfrm>
            <a:off x="4003089" y="1981200"/>
            <a:ext cx="2452134"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53200" y="2590800"/>
            <a:ext cx="2459542"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273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Unload Truck</a:t>
            </a:r>
            <a:endParaRPr lang="en-US" dirty="0"/>
          </a:p>
        </p:txBody>
      </p:sp>
      <p:sp>
        <p:nvSpPr>
          <p:cNvPr id="3" name="Content Placeholder 2"/>
          <p:cNvSpPr>
            <a:spLocks noGrp="1"/>
          </p:cNvSpPr>
          <p:nvPr>
            <p:ph idx="1"/>
          </p:nvPr>
        </p:nvSpPr>
        <p:spPr>
          <a:xfrm>
            <a:off x="457200" y="1371600"/>
            <a:ext cx="4343400" cy="4754563"/>
          </a:xfrm>
        </p:spPr>
        <p:txBody>
          <a:bodyPr/>
          <a:lstStyle/>
          <a:p>
            <a:r>
              <a:rPr lang="en-US" dirty="0" smtClean="0"/>
              <a:t>Scan/type in/select the appropriate trip and tap Next</a:t>
            </a:r>
          </a:p>
          <a:p>
            <a:endParaRPr lang="en-US" dirty="0"/>
          </a:p>
        </p:txBody>
      </p:sp>
      <p:pic>
        <p:nvPicPr>
          <p:cNvPr id="4" name="Picture 3"/>
          <p:cNvPicPr>
            <a:picLocks noChangeAspect="1"/>
          </p:cNvPicPr>
          <p:nvPr/>
        </p:nvPicPr>
        <p:blipFill>
          <a:blip r:embed="rId2"/>
          <a:stretch>
            <a:fillRect/>
          </a:stretch>
        </p:blipFill>
        <p:spPr>
          <a:xfrm>
            <a:off x="5029200" y="1295400"/>
            <a:ext cx="2904405" cy="5105400"/>
          </a:xfrm>
          <a:prstGeom prst="rect">
            <a:avLst/>
          </a:prstGeom>
        </p:spPr>
      </p:pic>
      <p:sp>
        <p:nvSpPr>
          <p:cNvPr id="5" name="Rectangle 4"/>
          <p:cNvSpPr/>
          <p:nvPr/>
        </p:nvSpPr>
        <p:spPr>
          <a:xfrm>
            <a:off x="7239000" y="1447800"/>
            <a:ext cx="76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480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Assets off a Truck</a:t>
            </a:r>
            <a:endParaRPr lang="en-US" dirty="0"/>
          </a:p>
        </p:txBody>
      </p:sp>
      <p:sp>
        <p:nvSpPr>
          <p:cNvPr id="3" name="Content Placeholder 2"/>
          <p:cNvSpPr>
            <a:spLocks noGrp="1"/>
          </p:cNvSpPr>
          <p:nvPr>
            <p:ph idx="1"/>
          </p:nvPr>
        </p:nvSpPr>
        <p:spPr>
          <a:xfrm>
            <a:off x="457200" y="1371600"/>
            <a:ext cx="4724400" cy="4754563"/>
          </a:xfrm>
        </p:spPr>
        <p:txBody>
          <a:bodyPr>
            <a:normAutofit fontScale="92500" lnSpcReduction="10000"/>
          </a:bodyPr>
          <a:lstStyle/>
          <a:p>
            <a:r>
              <a:rPr lang="en-US" dirty="0" smtClean="0"/>
              <a:t>The operator will automatically be taken to the scan screen where they can scan assets to be offloaded</a:t>
            </a:r>
          </a:p>
          <a:p>
            <a:r>
              <a:rPr lang="en-US" dirty="0" smtClean="0"/>
              <a:t>When you are finished scanning, tap Done in the upper right hand corner of the screen</a:t>
            </a:r>
          </a:p>
          <a:p>
            <a:pPr lvl="1"/>
            <a:r>
              <a:rPr lang="en-US" i="1" dirty="0" smtClean="0"/>
              <a:t>NOTE:  You can always come back to the scanning screen by tapping the yellow scan button on the bottom of the main Unload Truck screen</a:t>
            </a:r>
            <a:r>
              <a:rPr lang="en-US" dirty="0" smtClean="0"/>
              <a:t> </a:t>
            </a:r>
            <a:endParaRPr lang="en-US" dirty="0"/>
          </a:p>
        </p:txBody>
      </p:sp>
      <p:pic>
        <p:nvPicPr>
          <p:cNvPr id="4" name="Picture 3"/>
          <p:cNvPicPr>
            <a:picLocks noChangeAspect="1"/>
          </p:cNvPicPr>
          <p:nvPr/>
        </p:nvPicPr>
        <p:blipFill>
          <a:blip r:embed="rId2"/>
          <a:stretch>
            <a:fillRect/>
          </a:stretch>
        </p:blipFill>
        <p:spPr>
          <a:xfrm>
            <a:off x="5410200" y="1371600"/>
            <a:ext cx="2995495" cy="5257800"/>
          </a:xfrm>
          <a:prstGeom prst="rect">
            <a:avLst/>
          </a:prstGeom>
        </p:spPr>
      </p:pic>
      <p:sp>
        <p:nvSpPr>
          <p:cNvPr id="5" name="Rectangle 4"/>
          <p:cNvSpPr/>
          <p:nvPr/>
        </p:nvSpPr>
        <p:spPr>
          <a:xfrm>
            <a:off x="7772400" y="1524000"/>
            <a:ext cx="609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118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SCREENSHOT</a:t>
            </a:r>
            <a:endParaRPr lang="en-US" dirty="0"/>
          </a:p>
        </p:txBody>
      </p:sp>
      <p:pic>
        <p:nvPicPr>
          <p:cNvPr id="4" name="Content Placeholder 3"/>
          <p:cNvPicPr>
            <a:picLocks noGrp="1" noChangeAspect="1"/>
          </p:cNvPicPr>
          <p:nvPr>
            <p:ph idx="1"/>
          </p:nvPr>
        </p:nvPicPr>
        <p:blipFill>
          <a:blip r:embed="rId2"/>
          <a:stretch>
            <a:fillRect/>
          </a:stretch>
        </p:blipFill>
        <p:spPr>
          <a:xfrm>
            <a:off x="457200" y="2359567"/>
            <a:ext cx="8229600" cy="2778628"/>
          </a:xfrm>
          <a:prstGeom prst="rect">
            <a:avLst/>
          </a:prstGeom>
        </p:spPr>
      </p:pic>
    </p:spTree>
    <p:extLst>
      <p:ext uri="{BB962C8B-B14F-4D97-AF65-F5344CB8AC3E}">
        <p14:creationId xmlns:p14="http://schemas.microsoft.com/office/powerpoint/2010/main" val="3870231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Unloading Items by Quantity</a:t>
            </a:r>
            <a:endParaRPr lang="en-US" dirty="0"/>
          </a:p>
        </p:txBody>
      </p:sp>
      <p:sp>
        <p:nvSpPr>
          <p:cNvPr id="5" name="Content Placeholder 4"/>
          <p:cNvSpPr>
            <a:spLocks noGrp="1"/>
          </p:cNvSpPr>
          <p:nvPr>
            <p:ph idx="1"/>
          </p:nvPr>
        </p:nvSpPr>
        <p:spPr>
          <a:xfrm>
            <a:off x="304800" y="1371600"/>
            <a:ext cx="3124200" cy="5181600"/>
          </a:xfrm>
        </p:spPr>
        <p:txBody>
          <a:bodyPr>
            <a:normAutofit fontScale="77500" lnSpcReduction="20000"/>
          </a:bodyPr>
          <a:lstStyle/>
          <a:p>
            <a:r>
              <a:rPr lang="en-US" dirty="0"/>
              <a:t>When adding items (either hard goods/consumables or regular products) by product code and quantity only (without barcodes), </a:t>
            </a:r>
            <a:r>
              <a:rPr lang="en-US" dirty="0" smtClean="0"/>
              <a:t>tap the crossed-out barcode at the bottom of the screen to enter by item and quantity as in Picking and Delivery</a:t>
            </a:r>
          </a:p>
          <a:p>
            <a:r>
              <a:rPr lang="en-US" i="1" dirty="0" smtClean="0"/>
              <a:t>NOTE:  For customers using Full/Empty Codes, be sure to type in the empty product code for assets being returned</a:t>
            </a:r>
            <a:endParaRPr lang="en-US" i="1" dirty="0"/>
          </a:p>
        </p:txBody>
      </p:sp>
      <p:pic>
        <p:nvPicPr>
          <p:cNvPr id="7" name="Picture 6"/>
          <p:cNvPicPr>
            <a:picLocks noChangeAspect="1"/>
          </p:cNvPicPr>
          <p:nvPr/>
        </p:nvPicPr>
        <p:blipFill>
          <a:blip r:embed="rId2"/>
          <a:stretch>
            <a:fillRect/>
          </a:stretch>
        </p:blipFill>
        <p:spPr>
          <a:xfrm>
            <a:off x="6248400" y="1219200"/>
            <a:ext cx="2515621" cy="4419600"/>
          </a:xfrm>
          <a:prstGeom prst="rect">
            <a:avLst/>
          </a:prstGeom>
        </p:spPr>
      </p:pic>
      <p:pic>
        <p:nvPicPr>
          <p:cNvPr id="8" name="Picture 7"/>
          <p:cNvPicPr>
            <a:picLocks noChangeAspect="1"/>
          </p:cNvPicPr>
          <p:nvPr/>
        </p:nvPicPr>
        <p:blipFill>
          <a:blip r:embed="rId3"/>
          <a:stretch>
            <a:fillRect/>
          </a:stretch>
        </p:blipFill>
        <p:spPr>
          <a:xfrm>
            <a:off x="3557726" y="1219200"/>
            <a:ext cx="2499744" cy="4419600"/>
          </a:xfrm>
          <a:prstGeom prst="rect">
            <a:avLst/>
          </a:prstGeom>
        </p:spPr>
      </p:pic>
      <p:sp>
        <p:nvSpPr>
          <p:cNvPr id="9" name="Rectangle 8"/>
          <p:cNvSpPr/>
          <p:nvPr/>
        </p:nvSpPr>
        <p:spPr>
          <a:xfrm>
            <a:off x="5439732" y="5183249"/>
            <a:ext cx="617738" cy="487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82932" y="1373249"/>
            <a:ext cx="581089"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6388948" y="2743200"/>
            <a:ext cx="2234524" cy="3962400"/>
          </a:xfrm>
          <a:prstGeom prst="rect">
            <a:avLst/>
          </a:prstGeom>
        </p:spPr>
      </p:pic>
    </p:spTree>
    <p:extLst>
      <p:ext uri="{BB962C8B-B14F-4D97-AF65-F5344CB8AC3E}">
        <p14:creationId xmlns:p14="http://schemas.microsoft.com/office/powerpoint/2010/main" val="803706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Unload Truck</a:t>
            </a:r>
            <a:endParaRPr lang="en-US" dirty="0"/>
          </a:p>
        </p:txBody>
      </p:sp>
      <p:sp>
        <p:nvSpPr>
          <p:cNvPr id="3" name="Content Placeholder 2"/>
          <p:cNvSpPr>
            <a:spLocks noGrp="1"/>
          </p:cNvSpPr>
          <p:nvPr>
            <p:ph idx="1"/>
          </p:nvPr>
        </p:nvSpPr>
        <p:spPr>
          <a:xfrm>
            <a:off x="457200" y="1371600"/>
            <a:ext cx="4267200" cy="4754563"/>
          </a:xfrm>
        </p:spPr>
        <p:txBody>
          <a:bodyPr/>
          <a:lstStyle/>
          <a:p>
            <a:r>
              <a:rPr lang="en-US" dirty="0" smtClean="0"/>
              <a:t>After the truck has been completely unloaded, tap Save in the upper right hand corner</a:t>
            </a:r>
          </a:p>
          <a:p>
            <a:endParaRPr lang="en-US" dirty="0" smtClean="0"/>
          </a:p>
          <a:p>
            <a:r>
              <a:rPr lang="en-US" dirty="0" smtClean="0"/>
              <a:t>The location of the assets will now change to the plant, but use states will remain the same</a:t>
            </a:r>
            <a:endParaRPr lang="en-US" dirty="0"/>
          </a:p>
        </p:txBody>
      </p:sp>
      <p:pic>
        <p:nvPicPr>
          <p:cNvPr id="4" name="Picture 3"/>
          <p:cNvPicPr>
            <a:picLocks noChangeAspect="1"/>
          </p:cNvPicPr>
          <p:nvPr/>
        </p:nvPicPr>
        <p:blipFill>
          <a:blip r:embed="rId2"/>
          <a:stretch>
            <a:fillRect/>
          </a:stretch>
        </p:blipFill>
        <p:spPr>
          <a:xfrm>
            <a:off x="5105400" y="1219200"/>
            <a:ext cx="3034523" cy="5334000"/>
          </a:xfrm>
          <a:prstGeom prst="rect">
            <a:avLst/>
          </a:prstGeom>
        </p:spPr>
      </p:pic>
      <p:sp>
        <p:nvSpPr>
          <p:cNvPr id="5" name="Rectangle 4"/>
          <p:cNvSpPr/>
          <p:nvPr/>
        </p:nvSpPr>
        <p:spPr>
          <a:xfrm>
            <a:off x="7467600" y="1371600"/>
            <a:ext cx="685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348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 Set Up for Counter Sales</a:t>
            </a:r>
            <a:endParaRPr lang="en-US" dirty="0"/>
          </a:p>
        </p:txBody>
      </p:sp>
      <p:sp>
        <p:nvSpPr>
          <p:cNvPr id="3" name="Content Placeholder 2"/>
          <p:cNvSpPr>
            <a:spLocks noGrp="1"/>
          </p:cNvSpPr>
          <p:nvPr>
            <p:ph idx="1"/>
          </p:nvPr>
        </p:nvSpPr>
        <p:spPr/>
        <p:txBody>
          <a:bodyPr/>
          <a:lstStyle/>
          <a:p>
            <a:r>
              <a:rPr lang="en-US" dirty="0" smtClean="0"/>
              <a:t>For users that don’t fulfill orders using a truck and instead help customers at the dock (will call/customer pickup) or counter, be sure to set up them up to download the inventory for their branch</a:t>
            </a:r>
          </a:p>
          <a:p>
            <a:pPr lvl="1"/>
            <a:r>
              <a:rPr lang="en-US" i="1" dirty="0" smtClean="0"/>
              <a:t>NOTE:  This will download the unique assets of a branch to the Smartphone so that deliveries can be made without using the Load and Unload Truck functions</a:t>
            </a:r>
          </a:p>
        </p:txBody>
      </p:sp>
      <p:pic>
        <p:nvPicPr>
          <p:cNvPr id="4" name="Content Placeholder 3"/>
          <p:cNvPicPr>
            <a:picLocks noChangeAspect="1"/>
          </p:cNvPicPr>
          <p:nvPr/>
        </p:nvPicPr>
        <p:blipFill>
          <a:blip r:embed="rId2"/>
          <a:stretch>
            <a:fillRect/>
          </a:stretch>
        </p:blipFill>
        <p:spPr>
          <a:xfrm>
            <a:off x="1066800" y="4267200"/>
            <a:ext cx="7198311" cy="2430425"/>
          </a:xfrm>
          <a:prstGeom prst="rect">
            <a:avLst/>
          </a:prstGeom>
        </p:spPr>
      </p:pic>
      <p:sp>
        <p:nvSpPr>
          <p:cNvPr id="5" name="Rectangle 4"/>
          <p:cNvSpPr/>
          <p:nvPr/>
        </p:nvSpPr>
        <p:spPr>
          <a:xfrm>
            <a:off x="1371600" y="5105400"/>
            <a:ext cx="3276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336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Picking action is used to pick assets in preparation to be loaded onto a specific truck and trip using the Smartphone.</a:t>
            </a:r>
          </a:p>
          <a:p>
            <a:r>
              <a:rPr lang="en-US" dirty="0" smtClean="0"/>
              <a:t>Assets to be picked are generated based off of the orders loaded onto the handheld for customer delivery.</a:t>
            </a:r>
          </a:p>
          <a:p>
            <a:r>
              <a:rPr lang="en-US" dirty="0" smtClean="0"/>
              <a:t>In order to use the Picking action, all orders must be initially routed with trips and trucks </a:t>
            </a:r>
          </a:p>
          <a:p>
            <a:r>
              <a:rPr lang="en-US" i="1" dirty="0" smtClean="0"/>
              <a:t>NOTE:  A trip is a collection of orders that will be delivered together on the same truck at the same time</a:t>
            </a:r>
            <a:endParaRPr lang="en-US" i="1" dirty="0"/>
          </a:p>
        </p:txBody>
      </p:sp>
    </p:spTree>
    <p:extLst>
      <p:ext uri="{BB962C8B-B14F-4D97-AF65-F5344CB8AC3E}">
        <p14:creationId xmlns:p14="http://schemas.microsoft.com/office/powerpoint/2010/main" val="2738893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Trip</a:t>
            </a:r>
            <a:endParaRPr lang="en-US" dirty="0"/>
          </a:p>
        </p:txBody>
      </p:sp>
      <p:sp>
        <p:nvSpPr>
          <p:cNvPr id="3" name="Content Placeholder 2"/>
          <p:cNvSpPr>
            <a:spLocks noGrp="1"/>
          </p:cNvSpPr>
          <p:nvPr>
            <p:ph idx="1"/>
          </p:nvPr>
        </p:nvSpPr>
        <p:spPr>
          <a:xfrm>
            <a:off x="457200" y="1371600"/>
            <a:ext cx="5410200" cy="4754563"/>
          </a:xfrm>
        </p:spPr>
        <p:txBody>
          <a:bodyPr/>
          <a:lstStyle/>
          <a:p>
            <a:r>
              <a:rPr lang="en-US" dirty="0" smtClean="0"/>
              <a:t>The operator can either select from the list of available trips, scan, or begin typing the trip number</a:t>
            </a:r>
          </a:p>
          <a:p>
            <a:r>
              <a:rPr lang="en-US" dirty="0" smtClean="0"/>
              <a:t>The operator will see the name of the truck that is associated with each trip number available to be picked</a:t>
            </a:r>
          </a:p>
          <a:p>
            <a:r>
              <a:rPr lang="en-US" dirty="0" smtClean="0"/>
              <a:t>Tap Next </a:t>
            </a:r>
            <a:endParaRPr lang="en-US" dirty="0"/>
          </a:p>
        </p:txBody>
      </p:sp>
      <p:pic>
        <p:nvPicPr>
          <p:cNvPr id="4" name="Content Placeholder 3"/>
          <p:cNvPicPr>
            <a:picLocks noChangeAspect="1"/>
          </p:cNvPicPr>
          <p:nvPr/>
        </p:nvPicPr>
        <p:blipFill>
          <a:blip r:embed="rId2"/>
          <a:stretch>
            <a:fillRect/>
          </a:stretch>
        </p:blipFill>
        <p:spPr>
          <a:xfrm>
            <a:off x="6029321" y="1447800"/>
            <a:ext cx="2657479" cy="4754563"/>
          </a:xfrm>
          <a:prstGeom prst="rect">
            <a:avLst/>
          </a:prstGeom>
        </p:spPr>
      </p:pic>
    </p:spTree>
    <p:extLst>
      <p:ext uri="{BB962C8B-B14F-4D97-AF65-F5344CB8AC3E}">
        <p14:creationId xmlns:p14="http://schemas.microsoft.com/office/powerpoint/2010/main" val="1116510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Screen </a:t>
            </a:r>
            <a:endParaRPr lang="en-US" dirty="0"/>
          </a:p>
        </p:txBody>
      </p:sp>
      <p:pic>
        <p:nvPicPr>
          <p:cNvPr id="5" name="Picture 4"/>
          <p:cNvPicPr>
            <a:picLocks noChangeAspect="1"/>
          </p:cNvPicPr>
          <p:nvPr/>
        </p:nvPicPr>
        <p:blipFill>
          <a:blip r:embed="rId2"/>
          <a:stretch>
            <a:fillRect/>
          </a:stretch>
        </p:blipFill>
        <p:spPr>
          <a:xfrm>
            <a:off x="6172200" y="1371600"/>
            <a:ext cx="2697518" cy="4775817"/>
          </a:xfrm>
          <a:prstGeom prst="rect">
            <a:avLst/>
          </a:prstGeom>
        </p:spPr>
      </p:pic>
      <p:sp>
        <p:nvSpPr>
          <p:cNvPr id="6" name="Content Placeholder 5"/>
          <p:cNvSpPr>
            <a:spLocks noGrp="1"/>
          </p:cNvSpPr>
          <p:nvPr>
            <p:ph idx="1"/>
          </p:nvPr>
        </p:nvSpPr>
        <p:spPr>
          <a:xfrm>
            <a:off x="457200" y="1371600"/>
            <a:ext cx="5638800" cy="4754563"/>
          </a:xfrm>
        </p:spPr>
        <p:txBody>
          <a:bodyPr>
            <a:normAutofit lnSpcReduction="10000"/>
          </a:bodyPr>
          <a:lstStyle/>
          <a:p>
            <a:r>
              <a:rPr lang="en-US" dirty="0" smtClean="0"/>
              <a:t>The main Picking screen summarizes all products for orders on the trip selected by Item No. and ordered quantities</a:t>
            </a:r>
          </a:p>
          <a:p>
            <a:r>
              <a:rPr lang="en-US" dirty="0" smtClean="0"/>
              <a:t>The Ordered column shows the user the quantity of each product and/or hard good ordered </a:t>
            </a:r>
          </a:p>
          <a:p>
            <a:r>
              <a:rPr lang="en-US" dirty="0" smtClean="0"/>
              <a:t>The Actual column shows the user the total of each product that has been added via scanning and quantity</a:t>
            </a:r>
          </a:p>
          <a:p>
            <a:endParaRPr lang="en-US" dirty="0" smtClean="0"/>
          </a:p>
        </p:txBody>
      </p:sp>
      <p:sp>
        <p:nvSpPr>
          <p:cNvPr id="8" name="Oval 7"/>
          <p:cNvSpPr/>
          <p:nvPr/>
        </p:nvSpPr>
        <p:spPr>
          <a:xfrm>
            <a:off x="7532056" y="1828800"/>
            <a:ext cx="697544"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229600" y="1828800"/>
            <a:ext cx="658474"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72200" y="5410200"/>
            <a:ext cx="2697518"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680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canning assets</a:t>
            </a:r>
            <a:endParaRPr lang="en-US" dirty="0"/>
          </a:p>
        </p:txBody>
      </p:sp>
      <p:sp>
        <p:nvSpPr>
          <p:cNvPr id="3" name="Content Placeholder 2"/>
          <p:cNvSpPr>
            <a:spLocks noGrp="1"/>
          </p:cNvSpPr>
          <p:nvPr>
            <p:ph idx="1"/>
          </p:nvPr>
        </p:nvSpPr>
        <p:spPr>
          <a:xfrm>
            <a:off x="457200" y="1371600"/>
            <a:ext cx="4876800" cy="4754563"/>
          </a:xfrm>
        </p:spPr>
        <p:txBody>
          <a:bodyPr>
            <a:normAutofit fontScale="77500" lnSpcReduction="20000"/>
          </a:bodyPr>
          <a:lstStyle/>
          <a:p>
            <a:r>
              <a:rPr lang="en-US" dirty="0"/>
              <a:t>Scanned Assets – tap the yellow barcode at the bottom of the screen to activate the scanning screen and begin scanning assets </a:t>
            </a:r>
          </a:p>
          <a:p>
            <a:endParaRPr lang="en-US" dirty="0" smtClean="0"/>
          </a:p>
          <a:p>
            <a:r>
              <a:rPr lang="en-US" dirty="0" err="1" smtClean="0"/>
              <a:t>TrackAbout</a:t>
            </a:r>
            <a:r>
              <a:rPr lang="en-US" dirty="0" smtClean="0"/>
              <a:t> does a lookup of each asset scanned to retrieve the product code and to ensure that the use state is appropriate for delivery</a:t>
            </a:r>
          </a:p>
          <a:p>
            <a:endParaRPr lang="en-US" dirty="0"/>
          </a:p>
          <a:p>
            <a:r>
              <a:rPr lang="en-US" dirty="0" smtClean="0"/>
              <a:t>As each item is scanned and completed, the line will turn green and fall to the bottom of the picking list</a:t>
            </a:r>
          </a:p>
        </p:txBody>
      </p:sp>
      <p:pic>
        <p:nvPicPr>
          <p:cNvPr id="4" name="Picture 3"/>
          <p:cNvPicPr>
            <a:picLocks noChangeAspect="1"/>
          </p:cNvPicPr>
          <p:nvPr/>
        </p:nvPicPr>
        <p:blipFill>
          <a:blip r:embed="rId2"/>
          <a:stretch>
            <a:fillRect/>
          </a:stretch>
        </p:blipFill>
        <p:spPr>
          <a:xfrm>
            <a:off x="5867400" y="1325563"/>
            <a:ext cx="2725916" cy="4800600"/>
          </a:xfrm>
          <a:prstGeom prst="rect">
            <a:avLst/>
          </a:prstGeom>
        </p:spPr>
      </p:pic>
      <p:cxnSp>
        <p:nvCxnSpPr>
          <p:cNvPr id="6" name="Straight Arrow Connector 5"/>
          <p:cNvCxnSpPr/>
          <p:nvPr/>
        </p:nvCxnSpPr>
        <p:spPr>
          <a:xfrm>
            <a:off x="7239000" y="4800600"/>
            <a:ext cx="0" cy="76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870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rackAbout Theme">
  <a:themeElements>
    <a:clrScheme name="Custom 1">
      <a:dk1>
        <a:sysClr val="windowText" lastClr="000000"/>
      </a:dk1>
      <a:lt1>
        <a:sysClr val="window" lastClr="FFFFFF"/>
      </a:lt1>
      <a:dk2>
        <a:srgbClr val="8C8299"/>
      </a:dk2>
      <a:lt2>
        <a:srgbClr val="EEECE1"/>
      </a:lt2>
      <a:accent1>
        <a:srgbClr val="BF910C"/>
      </a:accent1>
      <a:accent2>
        <a:srgbClr val="605677"/>
      </a:accent2>
      <a:accent3>
        <a:srgbClr val="8C8299"/>
      </a:accent3>
      <a:accent4>
        <a:srgbClr val="8064A2"/>
      </a:accent4>
      <a:accent5>
        <a:srgbClr val="FFFFFF"/>
      </a:accent5>
      <a:accent6>
        <a:srgbClr val="FFFFFF"/>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16104</TotalTime>
  <Words>2311</Words>
  <Application>Microsoft Office PowerPoint</Application>
  <PresentationFormat>On-screen Show (4:3)</PresentationFormat>
  <Paragraphs>168</Paragraphs>
  <Slides>41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TrackAbout Theme</vt:lpstr>
      <vt:lpstr>PowerPoint Presentation</vt:lpstr>
      <vt:lpstr>Giving Access to Smartphone</vt:lpstr>
      <vt:lpstr>User set up for Truck Drivers</vt:lpstr>
      <vt:lpstr>CHANGE SCREENSHOT</vt:lpstr>
      <vt:lpstr>User Set Up for Counter Sales</vt:lpstr>
      <vt:lpstr>Picking</vt:lpstr>
      <vt:lpstr>Selecting a Trip</vt:lpstr>
      <vt:lpstr>Main Screen </vt:lpstr>
      <vt:lpstr>Scanning assets</vt:lpstr>
      <vt:lpstr>Adding Items by Quantity</vt:lpstr>
      <vt:lpstr>Adding Items by Quantity</vt:lpstr>
      <vt:lpstr>Adding Items by Quantity</vt:lpstr>
      <vt:lpstr>Completing Picking</vt:lpstr>
      <vt:lpstr>When all Lines Don’t Match</vt:lpstr>
      <vt:lpstr>Using Reason Codes </vt:lpstr>
      <vt:lpstr>Pausing Picking</vt:lpstr>
      <vt:lpstr>Keying In and Removing Assets</vt:lpstr>
      <vt:lpstr>Load Truck (with Trip)</vt:lpstr>
      <vt:lpstr>Main Load Truck Summary Screen</vt:lpstr>
      <vt:lpstr>PowerPoint Presentation</vt:lpstr>
      <vt:lpstr>Delivery</vt:lpstr>
      <vt:lpstr>Order Selection</vt:lpstr>
      <vt:lpstr>Delivery Main Screen</vt:lpstr>
      <vt:lpstr>Delivery Main Screen</vt:lpstr>
      <vt:lpstr> </vt:lpstr>
      <vt:lpstr>Delivering Items by Quantity</vt:lpstr>
      <vt:lpstr>Delivering Items by Quantity</vt:lpstr>
      <vt:lpstr>Adding Items by Quantity not on the order</vt:lpstr>
      <vt:lpstr>Adding Items by Quantity not on the order</vt:lpstr>
      <vt:lpstr>Completing a Delivery</vt:lpstr>
      <vt:lpstr>When all Lines Don’t Match</vt:lpstr>
      <vt:lpstr>Using Reason Codes</vt:lpstr>
      <vt:lpstr>Completing a Delivery</vt:lpstr>
      <vt:lpstr>Completing a Delivery</vt:lpstr>
      <vt:lpstr>Keying in Assets and Removing Assets</vt:lpstr>
      <vt:lpstr>Unload Truck (with Trip)</vt:lpstr>
      <vt:lpstr>Unload Truck</vt:lpstr>
      <vt:lpstr>Unload Truck</vt:lpstr>
      <vt:lpstr>Scanning Assets off a Truck</vt:lpstr>
      <vt:lpstr>Unloading Items by Quantity</vt:lpstr>
      <vt:lpstr>Completing Unload Truck</vt:lpstr>
    </vt:vector>
  </TitlesOfParts>
  <Company>TrackAbout,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Span</dc:creator>
  <cp:lastModifiedBy>Shawn Irwin</cp:lastModifiedBy>
  <cp:revision>593</cp:revision>
  <cp:lastPrinted>2013-07-22T19:08:20Z</cp:lastPrinted>
  <dcterms:created xsi:type="dcterms:W3CDTF">2012-08-16T18:34:14Z</dcterms:created>
  <dcterms:modified xsi:type="dcterms:W3CDTF">2018-03-06T19:09:08Z</dcterms:modified>
</cp:coreProperties>
</file>